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handoutMasterIdLst>
    <p:handoutMasterId r:id="rId29"/>
  </p:handoutMasterIdLst>
  <p:sldIdLst>
    <p:sldId id="297" r:id="rId2"/>
    <p:sldId id="295" r:id="rId3"/>
    <p:sldId id="296" r:id="rId4"/>
    <p:sldId id="262" r:id="rId5"/>
    <p:sldId id="263" r:id="rId6"/>
    <p:sldId id="264" r:id="rId7"/>
    <p:sldId id="258" r:id="rId8"/>
    <p:sldId id="259" r:id="rId9"/>
    <p:sldId id="265" r:id="rId10"/>
    <p:sldId id="266" r:id="rId11"/>
    <p:sldId id="303" r:id="rId12"/>
    <p:sldId id="267" r:id="rId13"/>
    <p:sldId id="298" r:id="rId14"/>
    <p:sldId id="299" r:id="rId15"/>
    <p:sldId id="269" r:id="rId16"/>
    <p:sldId id="270" r:id="rId17"/>
    <p:sldId id="274" r:id="rId18"/>
    <p:sldId id="275" r:id="rId19"/>
    <p:sldId id="300" r:id="rId20"/>
    <p:sldId id="277" r:id="rId21"/>
    <p:sldId id="278" r:id="rId22"/>
    <p:sldId id="280" r:id="rId23"/>
    <p:sldId id="292" r:id="rId24"/>
    <p:sldId id="281" r:id="rId25"/>
    <p:sldId id="301" r:id="rId26"/>
    <p:sldId id="294" r:id="rId27"/>
    <p:sldId id="302" r:id="rId28"/>
  </p:sldIdLst>
  <p:sldSz cx="9144000" cy="6858000" type="screen4x3"/>
  <p:notesSz cx="6921500" cy="10083800"/>
  <p:defaultTextStyle>
    <a:defPPr>
      <a:defRPr lang="it-IT"/>
    </a:defPPr>
    <a:lvl1pPr algn="l" rtl="0" fontAlgn="base">
      <a:spcBef>
        <a:spcPct val="0"/>
      </a:spcBef>
      <a:spcAft>
        <a:spcPct val="0"/>
      </a:spcAft>
      <a:defRPr kern="1200">
        <a:solidFill>
          <a:schemeClr val="bg2"/>
        </a:solidFill>
        <a:latin typeface="Tahoma" panose="020B0604030504040204" pitchFamily="34" charset="0"/>
        <a:ea typeface="+mn-ea"/>
        <a:cs typeface="+mn-cs"/>
      </a:defRPr>
    </a:lvl1pPr>
    <a:lvl2pPr marL="457200" algn="l" rtl="0" fontAlgn="base">
      <a:spcBef>
        <a:spcPct val="0"/>
      </a:spcBef>
      <a:spcAft>
        <a:spcPct val="0"/>
      </a:spcAft>
      <a:defRPr kern="1200">
        <a:solidFill>
          <a:schemeClr val="bg2"/>
        </a:solidFill>
        <a:latin typeface="Tahoma" panose="020B0604030504040204" pitchFamily="34" charset="0"/>
        <a:ea typeface="+mn-ea"/>
        <a:cs typeface="+mn-cs"/>
      </a:defRPr>
    </a:lvl2pPr>
    <a:lvl3pPr marL="914400" algn="l" rtl="0" fontAlgn="base">
      <a:spcBef>
        <a:spcPct val="0"/>
      </a:spcBef>
      <a:spcAft>
        <a:spcPct val="0"/>
      </a:spcAft>
      <a:defRPr kern="1200">
        <a:solidFill>
          <a:schemeClr val="bg2"/>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bg2"/>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bg2"/>
        </a:solidFill>
        <a:latin typeface="Tahoma" panose="020B0604030504040204" pitchFamily="34" charset="0"/>
        <a:ea typeface="+mn-ea"/>
        <a:cs typeface="+mn-cs"/>
      </a:defRPr>
    </a:lvl5pPr>
    <a:lvl6pPr marL="2286000" algn="l" defTabSz="914400" rtl="0" eaLnBrk="1" latinLnBrk="0" hangingPunct="1">
      <a:defRPr kern="1200">
        <a:solidFill>
          <a:schemeClr val="bg2"/>
        </a:solidFill>
        <a:latin typeface="Tahoma" panose="020B0604030504040204" pitchFamily="34" charset="0"/>
        <a:ea typeface="+mn-ea"/>
        <a:cs typeface="+mn-cs"/>
      </a:defRPr>
    </a:lvl6pPr>
    <a:lvl7pPr marL="2743200" algn="l" defTabSz="914400" rtl="0" eaLnBrk="1" latinLnBrk="0" hangingPunct="1">
      <a:defRPr kern="1200">
        <a:solidFill>
          <a:schemeClr val="bg2"/>
        </a:solidFill>
        <a:latin typeface="Tahoma" panose="020B0604030504040204" pitchFamily="34" charset="0"/>
        <a:ea typeface="+mn-ea"/>
        <a:cs typeface="+mn-cs"/>
      </a:defRPr>
    </a:lvl7pPr>
    <a:lvl8pPr marL="3200400" algn="l" defTabSz="914400" rtl="0" eaLnBrk="1" latinLnBrk="0" hangingPunct="1">
      <a:defRPr kern="1200">
        <a:solidFill>
          <a:schemeClr val="bg2"/>
        </a:solidFill>
        <a:latin typeface="Tahoma" panose="020B0604030504040204" pitchFamily="34" charset="0"/>
        <a:ea typeface="+mn-ea"/>
        <a:cs typeface="+mn-cs"/>
      </a:defRPr>
    </a:lvl8pPr>
    <a:lvl9pPr marL="3657600" algn="l" defTabSz="914400" rtl="0" eaLnBrk="1" latinLnBrk="0" hangingPunct="1">
      <a:defRPr kern="1200">
        <a:solidFill>
          <a:schemeClr val="bg2"/>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99CCFF"/>
    <a:srgbClr val="00CCFF"/>
    <a:srgbClr val="5AA680"/>
    <a:srgbClr val="9DFF9D"/>
    <a:srgbClr val="FF9999"/>
    <a:srgbClr val="F2430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31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13.xml"/><Relationship Id="rId1" Type="http://schemas.openxmlformats.org/officeDocument/2006/relationships/slide" Target="slides/slide9.xml"/><Relationship Id="rId5" Type="http://schemas.openxmlformats.org/officeDocument/2006/relationships/slide" Target="slides/slide23.xml"/><Relationship Id="rId4"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hdr" sz="quarter"/>
          </p:nvPr>
        </p:nvSpPr>
        <p:spPr bwMode="auto">
          <a:xfrm>
            <a:off x="0" y="0"/>
            <a:ext cx="299878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37" tIns="47018" rIns="94037" bIns="47018" numCol="1" anchor="t" anchorCtr="0" compatLnSpc="1">
            <a:prstTxWarp prst="textNoShape">
              <a:avLst/>
            </a:prstTxWarp>
          </a:bodyPr>
          <a:lstStyle>
            <a:lvl1pPr defTabSz="939800">
              <a:defRPr sz="1200">
                <a:solidFill>
                  <a:schemeClr val="tx1"/>
                </a:solidFill>
              </a:defRPr>
            </a:lvl1pPr>
          </a:lstStyle>
          <a:p>
            <a:endParaRPr lang="it-IT" altLang="it-IT"/>
          </a:p>
        </p:txBody>
      </p:sp>
      <p:sp>
        <p:nvSpPr>
          <p:cNvPr id="209923" name="Rectangle 3"/>
          <p:cNvSpPr>
            <a:spLocks noGrp="1" noChangeArrowheads="1"/>
          </p:cNvSpPr>
          <p:nvPr>
            <p:ph type="dt" sz="quarter" idx="1"/>
          </p:nvPr>
        </p:nvSpPr>
        <p:spPr bwMode="auto">
          <a:xfrm>
            <a:off x="3922713" y="0"/>
            <a:ext cx="2998787"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37" tIns="47018" rIns="94037" bIns="47018" numCol="1" anchor="t" anchorCtr="0" compatLnSpc="1">
            <a:prstTxWarp prst="textNoShape">
              <a:avLst/>
            </a:prstTxWarp>
          </a:bodyPr>
          <a:lstStyle>
            <a:lvl1pPr algn="r" defTabSz="939800">
              <a:defRPr sz="1200">
                <a:solidFill>
                  <a:schemeClr val="tx1"/>
                </a:solidFill>
              </a:defRPr>
            </a:lvl1pPr>
          </a:lstStyle>
          <a:p>
            <a:endParaRPr lang="it-IT" altLang="it-IT"/>
          </a:p>
        </p:txBody>
      </p:sp>
      <p:sp>
        <p:nvSpPr>
          <p:cNvPr id="209924" name="Rectangle 4"/>
          <p:cNvSpPr>
            <a:spLocks noGrp="1" noChangeArrowheads="1"/>
          </p:cNvSpPr>
          <p:nvPr>
            <p:ph type="ftr" sz="quarter" idx="2"/>
          </p:nvPr>
        </p:nvSpPr>
        <p:spPr bwMode="auto">
          <a:xfrm>
            <a:off x="0" y="9578975"/>
            <a:ext cx="299878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37" tIns="47018" rIns="94037" bIns="47018" numCol="1" anchor="b" anchorCtr="0" compatLnSpc="1">
            <a:prstTxWarp prst="textNoShape">
              <a:avLst/>
            </a:prstTxWarp>
          </a:bodyPr>
          <a:lstStyle>
            <a:lvl1pPr defTabSz="939800">
              <a:defRPr sz="1200">
                <a:solidFill>
                  <a:schemeClr val="tx1"/>
                </a:solidFill>
              </a:defRPr>
            </a:lvl1pPr>
          </a:lstStyle>
          <a:p>
            <a:endParaRPr lang="it-IT" altLang="it-IT"/>
          </a:p>
        </p:txBody>
      </p:sp>
      <p:sp>
        <p:nvSpPr>
          <p:cNvPr id="209925" name="Rectangle 5"/>
          <p:cNvSpPr>
            <a:spLocks noGrp="1" noChangeArrowheads="1"/>
          </p:cNvSpPr>
          <p:nvPr>
            <p:ph type="sldNum" sz="quarter" idx="3"/>
          </p:nvPr>
        </p:nvSpPr>
        <p:spPr bwMode="auto">
          <a:xfrm>
            <a:off x="3922713" y="9578975"/>
            <a:ext cx="2998787"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37" tIns="47018" rIns="94037" bIns="47018" numCol="1" anchor="b" anchorCtr="0" compatLnSpc="1">
            <a:prstTxWarp prst="textNoShape">
              <a:avLst/>
            </a:prstTxWarp>
          </a:bodyPr>
          <a:lstStyle>
            <a:lvl1pPr algn="r" defTabSz="939800">
              <a:defRPr sz="1200">
                <a:solidFill>
                  <a:schemeClr val="tx1"/>
                </a:solidFill>
              </a:defRPr>
            </a:lvl1pPr>
          </a:lstStyle>
          <a:p>
            <a:fld id="{E338CBA6-1FB1-48A9-A972-F36BE334AD2F}" type="slidenum">
              <a:rPr lang="it-IT" altLang="it-IT"/>
              <a:pPr/>
              <a:t>‹N›</a:t>
            </a:fld>
            <a:endParaRPr lang="it-IT" altLang="it-IT"/>
          </a:p>
        </p:txBody>
      </p:sp>
    </p:spTree>
    <p:extLst>
      <p:ext uri="{BB962C8B-B14F-4D97-AF65-F5344CB8AC3E}">
        <p14:creationId xmlns:p14="http://schemas.microsoft.com/office/powerpoint/2010/main" val="34122726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2902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it-IT" altLang="it-IT" noProof="0" smtClean="0"/>
              <a:t>Fare clic per modificare lo stile del titolo</a:t>
            </a:r>
          </a:p>
        </p:txBody>
      </p:sp>
      <p:sp>
        <p:nvSpPr>
          <p:cNvPr id="12902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it-IT" altLang="it-IT" noProof="0" smtClean="0"/>
              <a:t>Fare clic per modificare lo stile del sottotitolo dello schema</a:t>
            </a:r>
          </a:p>
        </p:txBody>
      </p:sp>
      <p:sp>
        <p:nvSpPr>
          <p:cNvPr id="12902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9029" name="Rectangle 5"/>
          <p:cNvSpPr>
            <a:spLocks noGrp="1" noChangeArrowheads="1"/>
          </p:cNvSpPr>
          <p:nvPr>
            <p:ph type="ftr" sz="quarter" idx="3"/>
          </p:nvPr>
        </p:nvSpPr>
        <p:spPr/>
        <p:txBody>
          <a:bodyPr/>
          <a:lstStyle>
            <a:lvl1pPr>
              <a:defRPr/>
            </a:lvl1pPr>
          </a:lstStyle>
          <a:p>
            <a:endParaRPr lang="it-IT" altLang="it-IT"/>
          </a:p>
        </p:txBody>
      </p:sp>
      <p:sp>
        <p:nvSpPr>
          <p:cNvPr id="129030" name="Rectangle 6"/>
          <p:cNvSpPr>
            <a:spLocks noGrp="1" noChangeArrowheads="1"/>
          </p:cNvSpPr>
          <p:nvPr>
            <p:ph type="sldNum" sz="quarter" idx="4"/>
          </p:nvPr>
        </p:nvSpPr>
        <p:spPr/>
        <p:txBody>
          <a:bodyPr/>
          <a:lstStyle>
            <a:lvl1pPr>
              <a:defRPr/>
            </a:lvl1pPr>
          </a:lstStyle>
          <a:p>
            <a:fld id="{CA5B6FE4-6F0C-4491-ACE0-7B5A25E65E8D}" type="slidenum">
              <a:rPr lang="it-IT" altLang="it-IT"/>
              <a:pPr/>
              <a:t>‹N›</a:t>
            </a:fld>
            <a:endParaRPr lang="it-IT" altLang="it-IT"/>
          </a:p>
        </p:txBody>
      </p:sp>
      <p:sp>
        <p:nvSpPr>
          <p:cNvPr id="129031" name="Rectangle 7"/>
          <p:cNvSpPr>
            <a:spLocks noGrp="1" noChangeArrowheads="1"/>
          </p:cNvSpPr>
          <p:nvPr>
            <p:ph type="dt" sz="quarter" idx="2"/>
          </p:nvPr>
        </p:nvSpPr>
        <p:spPr/>
        <p:txBody>
          <a:bodyPr/>
          <a:lstStyle>
            <a:lvl1pPr>
              <a:defRPr/>
            </a:lvl1pPr>
          </a:lstStyle>
          <a:p>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3D92350E-B382-473B-85BB-4976AFE828A3}" type="slidenum">
              <a:rPr lang="it-IT" altLang="it-IT"/>
              <a:pPr/>
              <a:t>‹N›</a:t>
            </a:fld>
            <a:endParaRPr lang="it-IT" altLang="it-IT"/>
          </a:p>
        </p:txBody>
      </p:sp>
    </p:spTree>
    <p:extLst>
      <p:ext uri="{BB962C8B-B14F-4D97-AF65-F5344CB8AC3E}">
        <p14:creationId xmlns:p14="http://schemas.microsoft.com/office/powerpoint/2010/main" val="177810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92100"/>
            <a:ext cx="2057400" cy="5727700"/>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92100"/>
            <a:ext cx="6019800" cy="57277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438A0959-BE38-4F19-8CB9-21479B28257E}" type="slidenum">
              <a:rPr lang="it-IT" altLang="it-IT"/>
              <a:pPr/>
              <a:t>‹N›</a:t>
            </a:fld>
            <a:endParaRPr lang="it-IT" altLang="it-IT"/>
          </a:p>
        </p:txBody>
      </p:sp>
    </p:spTree>
    <p:extLst>
      <p:ext uri="{BB962C8B-B14F-4D97-AF65-F5344CB8AC3E}">
        <p14:creationId xmlns:p14="http://schemas.microsoft.com/office/powerpoint/2010/main" val="323879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92100"/>
            <a:ext cx="8229600" cy="1384300"/>
          </a:xfrm>
        </p:spPr>
        <p:txBody>
          <a:bodyPr/>
          <a:lstStyle/>
          <a:p>
            <a:r>
              <a:rPr lang="it-IT" smtClean="0"/>
              <a:t>Fare clic per modificare lo stile del titolo</a:t>
            </a:r>
            <a:endParaRPr lang="en-US"/>
          </a:p>
        </p:txBody>
      </p:sp>
      <p:sp>
        <p:nvSpPr>
          <p:cNvPr id="3" name="Segnaposto testo 2"/>
          <p:cNvSpPr>
            <a:spLocks noGrp="1"/>
          </p:cNvSpPr>
          <p:nvPr>
            <p:ph type="body" sz="half" idx="1"/>
          </p:nvPr>
        </p:nvSpPr>
        <p:spPr>
          <a:xfrm>
            <a:off x="457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a:xfrm>
            <a:off x="457200" y="6245225"/>
            <a:ext cx="2133600" cy="476250"/>
          </a:xfrm>
        </p:spPr>
        <p:txBody>
          <a:bodyPr/>
          <a:lstStyle>
            <a:lvl1pPr>
              <a:defRPr/>
            </a:lvl1pPr>
          </a:lstStyle>
          <a:p>
            <a:endParaRPr lang="it-IT" altLang="it-IT"/>
          </a:p>
        </p:txBody>
      </p:sp>
      <p:sp>
        <p:nvSpPr>
          <p:cNvPr id="6" name="Segnaposto piè di pagina 5"/>
          <p:cNvSpPr>
            <a:spLocks noGrp="1"/>
          </p:cNvSpPr>
          <p:nvPr>
            <p:ph type="ftr" sz="quarter" idx="11"/>
          </p:nvPr>
        </p:nvSpPr>
        <p:spPr>
          <a:xfrm>
            <a:off x="3124200" y="6245225"/>
            <a:ext cx="2895600" cy="476250"/>
          </a:xfrm>
        </p:spPr>
        <p:txBody>
          <a:bodyPr/>
          <a:lstStyle>
            <a:lvl1pPr>
              <a:defRPr/>
            </a:lvl1pPr>
          </a:lstStyle>
          <a:p>
            <a:endParaRPr lang="it-IT" altLang="it-IT"/>
          </a:p>
        </p:txBody>
      </p:sp>
      <p:sp>
        <p:nvSpPr>
          <p:cNvPr id="7" name="Segnaposto numero diapositiva 6"/>
          <p:cNvSpPr>
            <a:spLocks noGrp="1"/>
          </p:cNvSpPr>
          <p:nvPr>
            <p:ph type="sldNum" sz="quarter" idx="12"/>
          </p:nvPr>
        </p:nvSpPr>
        <p:spPr>
          <a:xfrm>
            <a:off x="6553200" y="6245225"/>
            <a:ext cx="2133600" cy="476250"/>
          </a:xfrm>
        </p:spPr>
        <p:txBody>
          <a:bodyPr/>
          <a:lstStyle>
            <a:lvl1pPr>
              <a:defRPr/>
            </a:lvl1pPr>
          </a:lstStyle>
          <a:p>
            <a:fld id="{235D02D6-AFEF-4C7D-A322-75D6CF217AD0}" type="slidenum">
              <a:rPr lang="it-IT" altLang="it-IT"/>
              <a:pPr/>
              <a:t>‹N›</a:t>
            </a:fld>
            <a:endParaRPr lang="it-IT" altLang="it-IT"/>
          </a:p>
        </p:txBody>
      </p:sp>
    </p:spTree>
    <p:extLst>
      <p:ext uri="{BB962C8B-B14F-4D97-AF65-F5344CB8AC3E}">
        <p14:creationId xmlns:p14="http://schemas.microsoft.com/office/powerpoint/2010/main" val="1476056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92100"/>
            <a:ext cx="8229600" cy="1384300"/>
          </a:xfrm>
        </p:spPr>
        <p:txBody>
          <a:bodyPr/>
          <a:lstStyle/>
          <a:p>
            <a:r>
              <a:rPr lang="it-IT" smtClean="0"/>
              <a:t>Fare clic per modificare lo stile del titolo</a:t>
            </a:r>
            <a:endParaRPr lang="en-US"/>
          </a:p>
        </p:txBody>
      </p:sp>
      <p:sp>
        <p:nvSpPr>
          <p:cNvPr id="3" name="Segnaposto testo 2"/>
          <p:cNvSpPr>
            <a:spLocks noGrp="1"/>
          </p:cNvSpPr>
          <p:nvPr>
            <p:ph type="body" sz="half" idx="1"/>
          </p:nvPr>
        </p:nvSpPr>
        <p:spPr>
          <a:xfrm>
            <a:off x="457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quarter" idx="2"/>
          </p:nvPr>
        </p:nvSpPr>
        <p:spPr>
          <a:xfrm>
            <a:off x="4648200" y="19050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contenuto 4"/>
          <p:cNvSpPr>
            <a:spLocks noGrp="1"/>
          </p:cNvSpPr>
          <p:nvPr>
            <p:ph sz="quarter" idx="3"/>
          </p:nvPr>
        </p:nvSpPr>
        <p:spPr>
          <a:xfrm>
            <a:off x="4648200" y="40386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data 5"/>
          <p:cNvSpPr>
            <a:spLocks noGrp="1"/>
          </p:cNvSpPr>
          <p:nvPr>
            <p:ph type="dt" sz="half" idx="10"/>
          </p:nvPr>
        </p:nvSpPr>
        <p:spPr>
          <a:xfrm>
            <a:off x="457200" y="6245225"/>
            <a:ext cx="2133600" cy="476250"/>
          </a:xfrm>
        </p:spPr>
        <p:txBody>
          <a:bodyPr/>
          <a:lstStyle>
            <a:lvl1pPr>
              <a:defRPr/>
            </a:lvl1pPr>
          </a:lstStyle>
          <a:p>
            <a:endParaRPr lang="it-IT" altLang="it-IT"/>
          </a:p>
        </p:txBody>
      </p:sp>
      <p:sp>
        <p:nvSpPr>
          <p:cNvPr id="7" name="Segnaposto piè di pagina 6"/>
          <p:cNvSpPr>
            <a:spLocks noGrp="1"/>
          </p:cNvSpPr>
          <p:nvPr>
            <p:ph type="ftr" sz="quarter" idx="11"/>
          </p:nvPr>
        </p:nvSpPr>
        <p:spPr>
          <a:xfrm>
            <a:off x="3124200" y="6245225"/>
            <a:ext cx="2895600" cy="476250"/>
          </a:xfrm>
        </p:spPr>
        <p:txBody>
          <a:bodyPr/>
          <a:lstStyle>
            <a:lvl1pPr>
              <a:defRPr/>
            </a:lvl1pPr>
          </a:lstStyle>
          <a:p>
            <a:endParaRPr lang="it-IT" altLang="it-IT"/>
          </a:p>
        </p:txBody>
      </p:sp>
      <p:sp>
        <p:nvSpPr>
          <p:cNvPr id="8" name="Segnaposto numero diapositiva 7"/>
          <p:cNvSpPr>
            <a:spLocks noGrp="1"/>
          </p:cNvSpPr>
          <p:nvPr>
            <p:ph type="sldNum" sz="quarter" idx="12"/>
          </p:nvPr>
        </p:nvSpPr>
        <p:spPr>
          <a:xfrm>
            <a:off x="6553200" y="6245225"/>
            <a:ext cx="2133600" cy="476250"/>
          </a:xfrm>
        </p:spPr>
        <p:txBody>
          <a:bodyPr/>
          <a:lstStyle>
            <a:lvl1pPr>
              <a:defRPr/>
            </a:lvl1pPr>
          </a:lstStyle>
          <a:p>
            <a:fld id="{3D306F8B-9D65-437E-959B-C84D79683DAE}" type="slidenum">
              <a:rPr lang="it-IT" altLang="it-IT"/>
              <a:pPr/>
              <a:t>‹N›</a:t>
            </a:fld>
            <a:endParaRPr lang="it-IT" altLang="it-IT"/>
          </a:p>
        </p:txBody>
      </p:sp>
    </p:spTree>
    <p:extLst>
      <p:ext uri="{BB962C8B-B14F-4D97-AF65-F5344CB8AC3E}">
        <p14:creationId xmlns:p14="http://schemas.microsoft.com/office/powerpoint/2010/main" val="2468049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457200" y="292100"/>
            <a:ext cx="8229600" cy="1384300"/>
          </a:xfrm>
        </p:spPr>
        <p:txBody>
          <a:bodyPr/>
          <a:lstStyle/>
          <a:p>
            <a:r>
              <a:rPr lang="it-IT" smtClean="0"/>
              <a:t>Fare clic per modificare lo stile del titolo</a:t>
            </a:r>
            <a:endParaRPr lang="en-US"/>
          </a:p>
        </p:txBody>
      </p:sp>
      <p:sp>
        <p:nvSpPr>
          <p:cNvPr id="3" name="Segnaposto contenuto 2"/>
          <p:cNvSpPr>
            <a:spLocks noGrp="1"/>
          </p:cNvSpPr>
          <p:nvPr>
            <p:ph sz="quarter" idx="1"/>
          </p:nvPr>
        </p:nvSpPr>
        <p:spPr>
          <a:xfrm>
            <a:off x="457200" y="19050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quarter" idx="2"/>
          </p:nvPr>
        </p:nvSpPr>
        <p:spPr>
          <a:xfrm>
            <a:off x="4648200" y="19050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contenuto 4"/>
          <p:cNvSpPr>
            <a:spLocks noGrp="1"/>
          </p:cNvSpPr>
          <p:nvPr>
            <p:ph sz="quarter" idx="3"/>
          </p:nvPr>
        </p:nvSpPr>
        <p:spPr>
          <a:xfrm>
            <a:off x="457200" y="40386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8200" y="4038600"/>
            <a:ext cx="40386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a:xfrm>
            <a:off x="457200" y="6245225"/>
            <a:ext cx="2133600" cy="476250"/>
          </a:xfrm>
        </p:spPr>
        <p:txBody>
          <a:bodyPr/>
          <a:lstStyle>
            <a:lvl1pPr>
              <a:defRPr/>
            </a:lvl1pPr>
          </a:lstStyle>
          <a:p>
            <a:endParaRPr lang="it-IT" altLang="it-IT"/>
          </a:p>
        </p:txBody>
      </p:sp>
      <p:sp>
        <p:nvSpPr>
          <p:cNvPr id="8" name="Segnaposto piè di pagina 7"/>
          <p:cNvSpPr>
            <a:spLocks noGrp="1"/>
          </p:cNvSpPr>
          <p:nvPr>
            <p:ph type="ftr" sz="quarter" idx="11"/>
          </p:nvPr>
        </p:nvSpPr>
        <p:spPr>
          <a:xfrm>
            <a:off x="3124200" y="6245225"/>
            <a:ext cx="2895600" cy="476250"/>
          </a:xfrm>
        </p:spPr>
        <p:txBody>
          <a:bodyPr/>
          <a:lstStyle>
            <a:lvl1pPr>
              <a:defRPr/>
            </a:lvl1pPr>
          </a:lstStyle>
          <a:p>
            <a:endParaRPr lang="it-IT" altLang="it-IT"/>
          </a:p>
        </p:txBody>
      </p:sp>
      <p:sp>
        <p:nvSpPr>
          <p:cNvPr id="9" name="Segnaposto numero diapositiva 8"/>
          <p:cNvSpPr>
            <a:spLocks noGrp="1"/>
          </p:cNvSpPr>
          <p:nvPr>
            <p:ph type="sldNum" sz="quarter" idx="12"/>
          </p:nvPr>
        </p:nvSpPr>
        <p:spPr>
          <a:xfrm>
            <a:off x="6553200" y="6245225"/>
            <a:ext cx="2133600" cy="476250"/>
          </a:xfrm>
        </p:spPr>
        <p:txBody>
          <a:bodyPr/>
          <a:lstStyle>
            <a:lvl1pPr>
              <a:defRPr/>
            </a:lvl1pPr>
          </a:lstStyle>
          <a:p>
            <a:fld id="{093800DE-9D64-4C1F-BF61-61C54A09D376}" type="slidenum">
              <a:rPr lang="it-IT" altLang="it-IT"/>
              <a:pPr/>
              <a:t>‹N›</a:t>
            </a:fld>
            <a:endParaRPr lang="it-IT" altLang="it-IT"/>
          </a:p>
        </p:txBody>
      </p:sp>
    </p:spTree>
    <p:extLst>
      <p:ext uri="{BB962C8B-B14F-4D97-AF65-F5344CB8AC3E}">
        <p14:creationId xmlns:p14="http://schemas.microsoft.com/office/powerpoint/2010/main" val="1643820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457200" y="292100"/>
            <a:ext cx="8229600" cy="1384300"/>
          </a:xfrm>
        </p:spPr>
        <p:txBody>
          <a:bodyPr/>
          <a:lstStyle/>
          <a:p>
            <a:r>
              <a:rPr lang="it-IT" smtClean="0"/>
              <a:t>Fare clic per modificare lo stile del titolo</a:t>
            </a:r>
            <a:endParaRPr lang="en-US"/>
          </a:p>
        </p:txBody>
      </p:sp>
      <p:sp>
        <p:nvSpPr>
          <p:cNvPr id="3" name="Segnaposto testo 2"/>
          <p:cNvSpPr>
            <a:spLocks noGrp="1"/>
          </p:cNvSpPr>
          <p:nvPr>
            <p:ph type="body" sz="half" idx="1"/>
          </p:nvPr>
        </p:nvSpPr>
        <p:spPr>
          <a:xfrm>
            <a:off x="457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immagine online 3"/>
          <p:cNvSpPr>
            <a:spLocks noGrp="1"/>
          </p:cNvSpPr>
          <p:nvPr>
            <p:ph type="clipArt" sz="half" idx="2"/>
          </p:nvPr>
        </p:nvSpPr>
        <p:spPr>
          <a:xfrm>
            <a:off x="4648200" y="1905000"/>
            <a:ext cx="4038600" cy="4114800"/>
          </a:xfrm>
        </p:spPr>
        <p:txBody>
          <a:bodyPr/>
          <a:lstStyle/>
          <a:p>
            <a:endParaRPr lang="en-US"/>
          </a:p>
        </p:txBody>
      </p:sp>
      <p:sp>
        <p:nvSpPr>
          <p:cNvPr id="5" name="Segnaposto data 4"/>
          <p:cNvSpPr>
            <a:spLocks noGrp="1"/>
          </p:cNvSpPr>
          <p:nvPr>
            <p:ph type="dt" sz="half" idx="10"/>
          </p:nvPr>
        </p:nvSpPr>
        <p:spPr>
          <a:xfrm>
            <a:off x="457200" y="6245225"/>
            <a:ext cx="2133600" cy="476250"/>
          </a:xfrm>
        </p:spPr>
        <p:txBody>
          <a:bodyPr/>
          <a:lstStyle>
            <a:lvl1pPr>
              <a:defRPr/>
            </a:lvl1pPr>
          </a:lstStyle>
          <a:p>
            <a:endParaRPr lang="it-IT" altLang="it-IT"/>
          </a:p>
        </p:txBody>
      </p:sp>
      <p:sp>
        <p:nvSpPr>
          <p:cNvPr id="6" name="Segnaposto piè di pagina 5"/>
          <p:cNvSpPr>
            <a:spLocks noGrp="1"/>
          </p:cNvSpPr>
          <p:nvPr>
            <p:ph type="ftr" sz="quarter" idx="11"/>
          </p:nvPr>
        </p:nvSpPr>
        <p:spPr>
          <a:xfrm>
            <a:off x="3124200" y="6245225"/>
            <a:ext cx="2895600" cy="476250"/>
          </a:xfrm>
        </p:spPr>
        <p:txBody>
          <a:bodyPr/>
          <a:lstStyle>
            <a:lvl1pPr>
              <a:defRPr/>
            </a:lvl1pPr>
          </a:lstStyle>
          <a:p>
            <a:endParaRPr lang="it-IT" altLang="it-IT"/>
          </a:p>
        </p:txBody>
      </p:sp>
      <p:sp>
        <p:nvSpPr>
          <p:cNvPr id="7" name="Segnaposto numero diapositiva 6"/>
          <p:cNvSpPr>
            <a:spLocks noGrp="1"/>
          </p:cNvSpPr>
          <p:nvPr>
            <p:ph type="sldNum" sz="quarter" idx="12"/>
          </p:nvPr>
        </p:nvSpPr>
        <p:spPr>
          <a:xfrm>
            <a:off x="6553200" y="6245225"/>
            <a:ext cx="2133600" cy="476250"/>
          </a:xfrm>
        </p:spPr>
        <p:txBody>
          <a:bodyPr/>
          <a:lstStyle>
            <a:lvl1pPr>
              <a:defRPr/>
            </a:lvl1pPr>
          </a:lstStyle>
          <a:p>
            <a:fld id="{CC320CD2-7AC9-4B15-9284-9207BE6C2E21}" type="slidenum">
              <a:rPr lang="it-IT" altLang="it-IT"/>
              <a:pPr/>
              <a:t>‹N›</a:t>
            </a:fld>
            <a:endParaRPr lang="it-IT" altLang="it-IT"/>
          </a:p>
        </p:txBody>
      </p:sp>
    </p:spTree>
    <p:extLst>
      <p:ext uri="{BB962C8B-B14F-4D97-AF65-F5344CB8AC3E}">
        <p14:creationId xmlns:p14="http://schemas.microsoft.com/office/powerpoint/2010/main" val="47255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77A3DAC4-043A-4E99-B155-7EB464973602}" type="slidenum">
              <a:rPr lang="it-IT" altLang="it-IT"/>
              <a:pPr/>
              <a:t>‹N›</a:t>
            </a:fld>
            <a:endParaRPr lang="it-IT" altLang="it-IT"/>
          </a:p>
        </p:txBody>
      </p:sp>
    </p:spTree>
    <p:extLst>
      <p:ext uri="{BB962C8B-B14F-4D97-AF65-F5344CB8AC3E}">
        <p14:creationId xmlns:p14="http://schemas.microsoft.com/office/powerpoint/2010/main" val="3343704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C80BCA61-7D7C-4333-8BFF-A4CBFC07AE42}" type="slidenum">
              <a:rPr lang="it-IT" altLang="it-IT"/>
              <a:pPr/>
              <a:t>‹N›</a:t>
            </a:fld>
            <a:endParaRPr lang="it-IT" altLang="it-IT"/>
          </a:p>
        </p:txBody>
      </p:sp>
    </p:spTree>
    <p:extLst>
      <p:ext uri="{BB962C8B-B14F-4D97-AF65-F5344CB8AC3E}">
        <p14:creationId xmlns:p14="http://schemas.microsoft.com/office/powerpoint/2010/main" val="48758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905000"/>
            <a:ext cx="40386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D0266985-0862-4620-95BB-543A16FEF15E}" type="slidenum">
              <a:rPr lang="it-IT" altLang="it-IT"/>
              <a:pPr/>
              <a:t>‹N›</a:t>
            </a:fld>
            <a:endParaRPr lang="it-IT" altLang="it-IT"/>
          </a:p>
        </p:txBody>
      </p:sp>
    </p:spTree>
    <p:extLst>
      <p:ext uri="{BB962C8B-B14F-4D97-AF65-F5344CB8AC3E}">
        <p14:creationId xmlns:p14="http://schemas.microsoft.com/office/powerpoint/2010/main" val="56455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56BA0BB9-00D7-4E8E-A4D2-93DC5AA39F56}" type="slidenum">
              <a:rPr lang="it-IT" altLang="it-IT"/>
              <a:pPr/>
              <a:t>‹N›</a:t>
            </a:fld>
            <a:endParaRPr lang="it-IT" altLang="it-IT"/>
          </a:p>
        </p:txBody>
      </p:sp>
    </p:spTree>
    <p:extLst>
      <p:ext uri="{BB962C8B-B14F-4D97-AF65-F5344CB8AC3E}">
        <p14:creationId xmlns:p14="http://schemas.microsoft.com/office/powerpoint/2010/main" val="290917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16299D3B-F293-435A-8B01-6BC9E1DEF72C}" type="slidenum">
              <a:rPr lang="it-IT" altLang="it-IT"/>
              <a:pPr/>
              <a:t>‹N›</a:t>
            </a:fld>
            <a:endParaRPr lang="it-IT" altLang="it-IT"/>
          </a:p>
        </p:txBody>
      </p:sp>
    </p:spTree>
    <p:extLst>
      <p:ext uri="{BB962C8B-B14F-4D97-AF65-F5344CB8AC3E}">
        <p14:creationId xmlns:p14="http://schemas.microsoft.com/office/powerpoint/2010/main" val="366916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D94D3643-A9CA-4017-B670-9BBB99E804DA}" type="slidenum">
              <a:rPr lang="it-IT" altLang="it-IT"/>
              <a:pPr/>
              <a:t>‹N›</a:t>
            </a:fld>
            <a:endParaRPr lang="it-IT" altLang="it-IT"/>
          </a:p>
        </p:txBody>
      </p:sp>
    </p:spTree>
    <p:extLst>
      <p:ext uri="{BB962C8B-B14F-4D97-AF65-F5344CB8AC3E}">
        <p14:creationId xmlns:p14="http://schemas.microsoft.com/office/powerpoint/2010/main" val="392614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06131A65-CB3D-4B0F-AF06-F15EA26F22EB}" type="slidenum">
              <a:rPr lang="it-IT" altLang="it-IT"/>
              <a:pPr/>
              <a:t>‹N›</a:t>
            </a:fld>
            <a:endParaRPr lang="it-IT" altLang="it-IT"/>
          </a:p>
        </p:txBody>
      </p:sp>
    </p:spTree>
    <p:extLst>
      <p:ext uri="{BB962C8B-B14F-4D97-AF65-F5344CB8AC3E}">
        <p14:creationId xmlns:p14="http://schemas.microsoft.com/office/powerpoint/2010/main" val="33286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625B353B-50B9-47AC-B41F-9A3FE4E77BFC}" type="slidenum">
              <a:rPr lang="it-IT" altLang="it-IT"/>
              <a:pPr/>
              <a:t>‹N›</a:t>
            </a:fld>
            <a:endParaRPr lang="it-IT" altLang="it-IT"/>
          </a:p>
        </p:txBody>
      </p:sp>
    </p:spTree>
    <p:extLst>
      <p:ext uri="{BB962C8B-B14F-4D97-AF65-F5344CB8AC3E}">
        <p14:creationId xmlns:p14="http://schemas.microsoft.com/office/powerpoint/2010/main" val="81636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28003"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280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tx1"/>
                </a:solidFill>
                <a:effectLst>
                  <a:outerShdw blurRad="38100" dist="38100" dir="2700000" algn="tl">
                    <a:srgbClr val="000000"/>
                  </a:outerShdw>
                </a:effectLst>
                <a:latin typeface="Arial" panose="020B0604020202020204" pitchFamily="34" charset="0"/>
              </a:defRPr>
            </a:lvl1pPr>
          </a:lstStyle>
          <a:p>
            <a:endParaRPr lang="it-IT" altLang="it-IT"/>
          </a:p>
        </p:txBody>
      </p:sp>
      <p:sp>
        <p:nvSpPr>
          <p:cNvPr id="1280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tx1"/>
                </a:solidFill>
                <a:effectLst>
                  <a:outerShdw blurRad="38100" dist="38100" dir="2700000" algn="tl">
                    <a:srgbClr val="000000"/>
                  </a:outerShdw>
                </a:effectLst>
                <a:latin typeface="Arial" panose="020B0604020202020204" pitchFamily="34" charset="0"/>
              </a:defRPr>
            </a:lvl1pPr>
          </a:lstStyle>
          <a:p>
            <a:endParaRPr lang="it-IT" altLang="it-IT"/>
          </a:p>
        </p:txBody>
      </p:sp>
      <p:sp>
        <p:nvSpPr>
          <p:cNvPr id="1280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tx1"/>
                </a:solidFill>
                <a:effectLst>
                  <a:outerShdw blurRad="38100" dist="38100" dir="2700000" algn="tl">
                    <a:srgbClr val="000000"/>
                  </a:outerShdw>
                </a:effectLst>
                <a:latin typeface="Arial" panose="020B0604020202020204" pitchFamily="34" charset="0"/>
              </a:defRPr>
            </a:lvl1pPr>
          </a:lstStyle>
          <a:p>
            <a:fld id="{D3129536-5F1C-42F1-A521-932F06DFCC66}"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Lst>
  <p:txStyles>
    <p:titleStyle>
      <a:lvl1pPr algn="l"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it.wikipedia.org/wiki/Geometria_piana" TargetMode="External"/><Relationship Id="rId7" Type="http://schemas.openxmlformats.org/officeDocument/2006/relationships/hyperlink" Target="http://it.wikipedia.org/wiki/Geometria_solida" TargetMode="External"/><Relationship Id="rId2" Type="http://schemas.openxmlformats.org/officeDocument/2006/relationships/hyperlink" Target="http://it.wikipedia.org/wiki/Elementi_%28Euclide%29" TargetMode="External"/><Relationship Id="rId1" Type="http://schemas.openxmlformats.org/officeDocument/2006/relationships/slideLayout" Target="../slideLayouts/slideLayout2.xml"/><Relationship Id="rId6" Type="http://schemas.openxmlformats.org/officeDocument/2006/relationships/hyperlink" Target="http://it.wikipedia.org/wiki/Numero_irrazionale" TargetMode="External"/><Relationship Id="rId5" Type="http://schemas.openxmlformats.org/officeDocument/2006/relationships/hyperlink" Target="http://it.wikipedia.org/wiki/Numero_razionale" TargetMode="External"/><Relationship Id="rId4" Type="http://schemas.openxmlformats.org/officeDocument/2006/relationships/hyperlink" Target="http://it.wikipedia.org/wiki/Aritmetica" TargetMode="External"/><Relationship Id="rId9" Type="http://schemas.openxmlformats.org/officeDocument/2006/relationships/image" Target="http://share.dschola.it/helpmat/Divertimenti/immagini/euclide.jp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share.dschola.it/helpmat/Divertimenti/immagini/diophantus.jpg" TargetMode="External"/><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http://share.dschola.it/helpmat/Divertimenti/immagini/hypatia.jpg"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t.wikipedia.org/wiki/1509" TargetMode="External"/><Relationship Id="rId2" Type="http://schemas.openxmlformats.org/officeDocument/2006/relationships/hyperlink" Target="http://it.wikipedia.org/wiki/Raffaello_Sanzio" TargetMode="Externa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hyperlink" Target="http://it.wikipedia.org/wiki/Immagine:Sanzio_01_Euclid.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ctrTitle"/>
          </p:nvPr>
        </p:nvSpPr>
        <p:spPr/>
        <p:txBody>
          <a:bodyPr/>
          <a:lstStyle/>
          <a:p>
            <a:r>
              <a:rPr lang="it-IT" altLang="it-IT" sz="5400" b="1">
                <a:solidFill>
                  <a:srgbClr val="FFFF00"/>
                </a:solidFill>
              </a:rPr>
              <a:t>Euclide e Diofanto</a:t>
            </a:r>
          </a:p>
        </p:txBody>
      </p:sp>
      <p:sp>
        <p:nvSpPr>
          <p:cNvPr id="212995" name="Rectangle 3"/>
          <p:cNvSpPr>
            <a:spLocks noGrp="1" noChangeArrowheads="1"/>
          </p:cNvSpPr>
          <p:nvPr>
            <p:ph type="subTitle" idx="1"/>
          </p:nvPr>
        </p:nvSpPr>
        <p:spPr/>
        <p:txBody>
          <a:bodyPr/>
          <a:lstStyle/>
          <a:p>
            <a:r>
              <a:rPr lang="it-IT" altLang="it-IT" sz="4000">
                <a:solidFill>
                  <a:srgbClr val="9DFF9D"/>
                </a:solidFill>
              </a:rPr>
              <a:t>Clessidre e Noci di Cocco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250825" y="692150"/>
            <a:ext cx="8893175" cy="4464050"/>
          </a:xfrm>
          <a:noFill/>
        </p:spPr>
        <p:txBody>
          <a:bodyPr/>
          <a:lstStyle/>
          <a:p>
            <a:pPr>
              <a:lnSpc>
                <a:spcPct val="80000"/>
              </a:lnSpc>
              <a:buFontTx/>
              <a:buNone/>
            </a:pPr>
            <a:endParaRPr lang="it-IT" altLang="it-IT" sz="1800"/>
          </a:p>
          <a:p>
            <a:pPr>
              <a:lnSpc>
                <a:spcPct val="80000"/>
              </a:lnSpc>
              <a:buFontTx/>
              <a:buNone/>
            </a:pPr>
            <a:r>
              <a:rPr lang="it-IT" altLang="it-IT" sz="2400" b="1" u="sng">
                <a:solidFill>
                  <a:srgbClr val="9DFF9D"/>
                </a:solidFill>
              </a:rPr>
              <a:t>Euclide di Alessandria</a:t>
            </a:r>
            <a:r>
              <a:rPr lang="it-IT" altLang="it-IT" sz="2000"/>
              <a:t> (325 a.C. - 265 a.C. )  </a:t>
            </a:r>
            <a:r>
              <a:rPr lang="it-IT" altLang="it-IT" sz="2000">
                <a:solidFill>
                  <a:srgbClr val="9DFF9D"/>
                </a:solidFill>
              </a:rPr>
              <a:t>στοιξειωτης </a:t>
            </a:r>
          </a:p>
          <a:p>
            <a:pPr>
              <a:lnSpc>
                <a:spcPct val="80000"/>
              </a:lnSpc>
              <a:buFontTx/>
              <a:buNone/>
            </a:pPr>
            <a:r>
              <a:rPr lang="it-IT" altLang="it-IT" sz="2000"/>
              <a:t>(compositore degli Elementi), compose i 13 libri degli  </a:t>
            </a:r>
            <a:r>
              <a:rPr lang="it-IT" altLang="it-IT" sz="2000">
                <a:hlinkClick r:id="rId2" tooltip="Elementi (Euclide)"/>
              </a:rPr>
              <a:t>Elementi</a:t>
            </a:r>
            <a:r>
              <a:rPr lang="it-IT" altLang="it-IT" sz="2000"/>
              <a:t>.</a:t>
            </a:r>
            <a:br>
              <a:rPr lang="it-IT" altLang="it-IT" sz="2000"/>
            </a:br>
            <a:endParaRPr lang="it-IT" altLang="it-IT" sz="2000"/>
          </a:p>
          <a:p>
            <a:pPr>
              <a:lnSpc>
                <a:spcPct val="80000"/>
              </a:lnSpc>
              <a:buFontTx/>
              <a:buNone/>
            </a:pPr>
            <a:r>
              <a:rPr lang="it-IT" altLang="it-IT" sz="2000"/>
              <a:t>1 - 4:     </a:t>
            </a:r>
            <a:r>
              <a:rPr lang="it-IT" altLang="it-IT" sz="2000">
                <a:hlinkClick r:id="rId3" tooltip="Geometria piana"/>
              </a:rPr>
              <a:t>planimetria</a:t>
            </a:r>
            <a:r>
              <a:rPr lang="it-IT" altLang="it-IT" sz="2000"/>
              <a:t> elementare</a:t>
            </a:r>
          </a:p>
          <a:p>
            <a:pPr>
              <a:lnSpc>
                <a:spcPct val="80000"/>
              </a:lnSpc>
              <a:buFontTx/>
              <a:buNone/>
            </a:pPr>
            <a:r>
              <a:rPr lang="it-IT" altLang="it-IT" sz="2000"/>
              <a:t>5 – 6:     segmenti, poligoni,</a:t>
            </a:r>
            <a:r>
              <a:rPr lang="it-IT" altLang="it-IT" sz="2000" u="sng"/>
              <a:t> </a:t>
            </a:r>
            <a:r>
              <a:rPr lang="it-IT" altLang="it-IT" sz="2000" u="sng">
                <a:solidFill>
                  <a:schemeClr val="hlink"/>
                </a:solidFill>
              </a:rPr>
              <a:t>proporzioni</a:t>
            </a:r>
            <a:r>
              <a:rPr lang="it-IT" altLang="it-IT" sz="2000"/>
              <a:t> </a:t>
            </a:r>
          </a:p>
          <a:p>
            <a:pPr>
              <a:lnSpc>
                <a:spcPct val="80000"/>
              </a:lnSpc>
              <a:buFontTx/>
              <a:buNone/>
            </a:pPr>
            <a:r>
              <a:rPr lang="it-IT" altLang="it-IT" sz="2000"/>
              <a:t>7 – 10:   </a:t>
            </a:r>
            <a:r>
              <a:rPr lang="it-IT" altLang="it-IT" sz="2000">
                <a:hlinkClick r:id="rId4" tooltip="Aritmetica"/>
              </a:rPr>
              <a:t>aritmetica</a:t>
            </a:r>
            <a:r>
              <a:rPr lang="it-IT" altLang="it-IT" sz="2000"/>
              <a:t>, </a:t>
            </a:r>
            <a:r>
              <a:rPr lang="it-IT" altLang="it-IT" sz="2000">
                <a:hlinkClick r:id="rId5" tooltip="Numero razionale"/>
              </a:rPr>
              <a:t>numeri razionali</a:t>
            </a:r>
            <a:r>
              <a:rPr lang="it-IT" altLang="it-IT" sz="2000"/>
              <a:t> ed </a:t>
            </a:r>
            <a:r>
              <a:rPr lang="it-IT" altLang="it-IT" sz="2000">
                <a:hlinkClick r:id="rId6" tooltip="Numero irrazionale"/>
              </a:rPr>
              <a:t>irrazionali</a:t>
            </a:r>
            <a:r>
              <a:rPr lang="it-IT" altLang="it-IT" sz="2000"/>
              <a:t> </a:t>
            </a:r>
          </a:p>
          <a:p>
            <a:pPr>
              <a:lnSpc>
                <a:spcPct val="80000"/>
              </a:lnSpc>
              <a:buFontTx/>
              <a:buNone/>
            </a:pPr>
            <a:r>
              <a:rPr lang="it-IT" altLang="it-IT" sz="2000"/>
              <a:t>11 – 13: </a:t>
            </a:r>
            <a:r>
              <a:rPr lang="it-IT" altLang="it-IT" sz="2000">
                <a:hlinkClick r:id="rId7" tooltip="Geometria solida"/>
              </a:rPr>
              <a:t>geometria solida</a:t>
            </a:r>
            <a:r>
              <a:rPr lang="it-IT" altLang="it-IT" sz="2000"/>
              <a:t>.</a:t>
            </a:r>
          </a:p>
          <a:p>
            <a:pPr>
              <a:lnSpc>
                <a:spcPct val="80000"/>
              </a:lnSpc>
              <a:buFontTx/>
              <a:buNone/>
            </a:pPr>
            <a:endParaRPr lang="it-IT" altLang="it-IT" sz="2000"/>
          </a:p>
          <a:p>
            <a:pPr>
              <a:lnSpc>
                <a:spcPct val="80000"/>
              </a:lnSpc>
            </a:pPr>
            <a:r>
              <a:rPr lang="it-IT" altLang="it-IT" sz="2000"/>
              <a:t>Ogni libro inizia con un gruppo di proposizioni che possono essere considerate come  definizioni per chiarire i concetti successivi; esse sono seguite da altre proposizioni,  problemi o teoremi: questi si differenziano per il modo con cui vengono enunciati e per la frase rituale con cui si chiudono: "come dovevasi fare" per i problemi, "come dovevasi dimostrare" per i teoremi.</a:t>
            </a:r>
            <a:r>
              <a:rPr lang="it-IT" altLang="it-IT" sz="1800"/>
              <a:t> </a:t>
            </a:r>
          </a:p>
          <a:p>
            <a:pPr>
              <a:lnSpc>
                <a:spcPct val="80000"/>
              </a:lnSpc>
              <a:buFontTx/>
              <a:buNone/>
            </a:pPr>
            <a:endParaRPr lang="it-IT" altLang="it-IT" sz="1800"/>
          </a:p>
        </p:txBody>
      </p:sp>
      <p:pic>
        <p:nvPicPr>
          <p:cNvPr id="132100" name="Picture 4" descr="Euclide"/>
          <p:cNvPicPr>
            <a:picLocks noChangeAspect="1" noChangeArrowheads="1"/>
          </p:cNvPicPr>
          <p:nvPr>
            <p:ph type="title"/>
          </p:nvPr>
        </p:nvPicPr>
        <p:blipFill>
          <a:blip r:embed="rId8" r:link="rId9">
            <a:extLst>
              <a:ext uri="{28A0092B-C50C-407E-A947-70E740481C1C}">
                <a14:useLocalDpi xmlns:a14="http://schemas.microsoft.com/office/drawing/2010/main" val="0"/>
              </a:ext>
            </a:extLst>
          </a:blip>
          <a:srcRect/>
          <a:stretch>
            <a:fillRect/>
          </a:stretch>
        </p:blipFill>
        <p:spPr>
          <a:xfrm>
            <a:off x="7802563" y="188913"/>
            <a:ext cx="1341437" cy="2087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2099">
                                            <p:txEl>
                                              <p:pRg st="1" end="1"/>
                                            </p:txEl>
                                          </p:spTgt>
                                        </p:tgtEl>
                                        <p:attrNameLst>
                                          <p:attrName>style.visibility</p:attrName>
                                        </p:attrNameLst>
                                      </p:cBhvr>
                                      <p:to>
                                        <p:strVal val="visible"/>
                                      </p:to>
                                    </p:set>
                                    <p:anim calcmode="lin" valueType="num">
                                      <p:cBhvr additive="base">
                                        <p:cTn id="7" dur="500" fill="hold"/>
                                        <p:tgtEl>
                                          <p:spTgt spid="132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2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099">
                                            <p:txEl>
                                              <p:pRg st="2" end="2"/>
                                            </p:txEl>
                                          </p:spTgt>
                                        </p:tgtEl>
                                        <p:attrNameLst>
                                          <p:attrName>style.visibility</p:attrName>
                                        </p:attrNameLst>
                                      </p:cBhvr>
                                      <p:to>
                                        <p:strVal val="visible"/>
                                      </p:to>
                                    </p:set>
                                    <p:anim calcmode="lin" valueType="num">
                                      <p:cBhvr additive="base">
                                        <p:cTn id="13" dur="500" fill="hold"/>
                                        <p:tgtEl>
                                          <p:spTgt spid="132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2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099">
                                            <p:txEl>
                                              <p:pRg st="3" end="3"/>
                                            </p:txEl>
                                          </p:spTgt>
                                        </p:tgtEl>
                                        <p:attrNameLst>
                                          <p:attrName>style.visibility</p:attrName>
                                        </p:attrNameLst>
                                      </p:cBhvr>
                                      <p:to>
                                        <p:strVal val="visible"/>
                                      </p:to>
                                    </p:set>
                                    <p:anim calcmode="lin" valueType="num">
                                      <p:cBhvr additive="base">
                                        <p:cTn id="19" dur="500" fill="hold"/>
                                        <p:tgtEl>
                                          <p:spTgt spid="132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2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2099">
                                            <p:txEl>
                                              <p:pRg st="4" end="4"/>
                                            </p:txEl>
                                          </p:spTgt>
                                        </p:tgtEl>
                                        <p:attrNameLst>
                                          <p:attrName>style.visibility</p:attrName>
                                        </p:attrNameLst>
                                      </p:cBhvr>
                                      <p:to>
                                        <p:strVal val="visible"/>
                                      </p:to>
                                    </p:set>
                                    <p:anim calcmode="lin" valueType="num">
                                      <p:cBhvr additive="base">
                                        <p:cTn id="25" dur="500" fill="hold"/>
                                        <p:tgtEl>
                                          <p:spTgt spid="1320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2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2099">
                                            <p:txEl>
                                              <p:pRg st="5" end="5"/>
                                            </p:txEl>
                                          </p:spTgt>
                                        </p:tgtEl>
                                        <p:attrNameLst>
                                          <p:attrName>style.visibility</p:attrName>
                                        </p:attrNameLst>
                                      </p:cBhvr>
                                      <p:to>
                                        <p:strVal val="visible"/>
                                      </p:to>
                                    </p:set>
                                    <p:anim calcmode="lin" valueType="num">
                                      <p:cBhvr additive="base">
                                        <p:cTn id="31" dur="500" fill="hold"/>
                                        <p:tgtEl>
                                          <p:spTgt spid="1320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2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2099">
                                            <p:txEl>
                                              <p:pRg st="6" end="6"/>
                                            </p:txEl>
                                          </p:spTgt>
                                        </p:tgtEl>
                                        <p:attrNameLst>
                                          <p:attrName>style.visibility</p:attrName>
                                        </p:attrNameLst>
                                      </p:cBhvr>
                                      <p:to>
                                        <p:strVal val="visible"/>
                                      </p:to>
                                    </p:set>
                                    <p:anim calcmode="lin" valueType="num">
                                      <p:cBhvr additive="base">
                                        <p:cTn id="37" dur="500" fill="hold"/>
                                        <p:tgtEl>
                                          <p:spTgt spid="13209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2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2099">
                                            <p:txEl>
                                              <p:pRg st="8" end="8"/>
                                            </p:txEl>
                                          </p:spTgt>
                                        </p:tgtEl>
                                        <p:attrNameLst>
                                          <p:attrName>style.visibility</p:attrName>
                                        </p:attrNameLst>
                                      </p:cBhvr>
                                      <p:to>
                                        <p:strVal val="visible"/>
                                      </p:to>
                                    </p:set>
                                    <p:anim calcmode="lin" valueType="num">
                                      <p:cBhvr additive="base">
                                        <p:cTn id="43" dur="500" fill="hold"/>
                                        <p:tgtEl>
                                          <p:spTgt spid="13209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2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457200" y="0"/>
            <a:ext cx="8229600" cy="1384300"/>
          </a:xfrm>
        </p:spPr>
        <p:txBody>
          <a:bodyPr/>
          <a:lstStyle/>
          <a:p>
            <a:pPr algn="ctr"/>
            <a:r>
              <a:rPr lang="it-IT" altLang="it-IT" sz="4000" b="1">
                <a:solidFill>
                  <a:schemeClr val="hlink"/>
                </a:solidFill>
              </a:rPr>
              <a:t>Algoritmo di Euclide</a:t>
            </a:r>
            <a:r>
              <a:rPr lang="it-IT" altLang="it-IT" b="1"/>
              <a:t> </a:t>
            </a:r>
            <a:br>
              <a:rPr lang="it-IT" altLang="it-IT" b="1"/>
            </a:br>
            <a:r>
              <a:rPr lang="it-IT" altLang="it-IT" sz="1800">
                <a:solidFill>
                  <a:srgbClr val="9DFF9D"/>
                </a:solidFill>
              </a:rPr>
              <a:t>Calcola il Massimo Comun Divisore di una coppia di interi </a:t>
            </a:r>
            <a:br>
              <a:rPr lang="it-IT" altLang="it-IT" sz="1800">
                <a:solidFill>
                  <a:srgbClr val="9DFF9D"/>
                </a:solidFill>
              </a:rPr>
            </a:br>
            <a:endParaRPr lang="it-IT" altLang="it-IT" sz="1800">
              <a:solidFill>
                <a:srgbClr val="9DFF9D"/>
              </a:solidFill>
            </a:endParaRPr>
          </a:p>
        </p:txBody>
      </p:sp>
      <p:sp>
        <p:nvSpPr>
          <p:cNvPr id="227331" name="Rectangle 3"/>
          <p:cNvSpPr>
            <a:spLocks noGrp="1" noChangeArrowheads="1"/>
          </p:cNvSpPr>
          <p:nvPr>
            <p:ph idx="1"/>
          </p:nvPr>
        </p:nvSpPr>
        <p:spPr>
          <a:xfrm>
            <a:off x="457200" y="1219200"/>
            <a:ext cx="8229600" cy="4114800"/>
          </a:xfrm>
        </p:spPr>
        <p:txBody>
          <a:bodyPr/>
          <a:lstStyle/>
          <a:p>
            <a:pPr>
              <a:buFontTx/>
              <a:buNone/>
            </a:pPr>
            <a:r>
              <a:rPr lang="it-IT" altLang="it-IT" sz="1800"/>
              <a:t>Si parte dal</a:t>
            </a:r>
          </a:p>
          <a:p>
            <a:pPr>
              <a:buFontTx/>
              <a:buNone/>
            </a:pPr>
            <a:r>
              <a:rPr lang="it-IT" altLang="it-IT" sz="2800" b="1" u="sng"/>
              <a:t>Teorema</a:t>
            </a:r>
            <a:r>
              <a:rPr lang="it-IT" altLang="it-IT" sz="2800"/>
              <a:t> (</a:t>
            </a:r>
            <a:r>
              <a:rPr lang="it-IT" altLang="it-IT" sz="2800" i="1"/>
              <a:t>Algoritmo di Divisione in </a:t>
            </a:r>
            <a:r>
              <a:rPr lang="it-IT" altLang="it-IT" sz="2800" b="1"/>
              <a:t>Z </a:t>
            </a:r>
            <a:r>
              <a:rPr lang="it-IT" altLang="it-IT" sz="2800"/>
              <a:t>)</a:t>
            </a:r>
          </a:p>
          <a:p>
            <a:pPr>
              <a:buFontTx/>
              <a:buNone/>
            </a:pPr>
            <a:r>
              <a:rPr lang="it-IT" altLang="it-IT" sz="2800">
                <a:sym typeface="Mathematica1" pitchFamily="2" charset="2"/>
              </a:rPr>
              <a:t></a:t>
            </a:r>
            <a:r>
              <a:rPr lang="it-IT" altLang="it-IT" sz="2800"/>
              <a:t>a </a:t>
            </a:r>
            <a:r>
              <a:rPr lang="it-IT" altLang="it-IT" sz="2800">
                <a:sym typeface="Mathematica1" pitchFamily="2" charset="2"/>
              </a:rPr>
              <a:t></a:t>
            </a:r>
            <a:r>
              <a:rPr lang="it-IT" altLang="it-IT" sz="2800" b="1"/>
              <a:t>Z</a:t>
            </a:r>
            <a:r>
              <a:rPr lang="it-IT" altLang="it-IT" sz="2800"/>
              <a:t>   </a:t>
            </a:r>
            <a:r>
              <a:rPr lang="it-IT" altLang="it-IT" sz="2800">
                <a:sym typeface="Mathematica1" pitchFamily="2" charset="2"/>
              </a:rPr>
              <a:t></a:t>
            </a:r>
            <a:r>
              <a:rPr lang="it-IT" altLang="it-IT" sz="2800"/>
              <a:t>b</a:t>
            </a:r>
            <a:r>
              <a:rPr lang="it-IT" altLang="it-IT" sz="2800">
                <a:sym typeface="Mathematica1" pitchFamily="2" charset="2"/>
              </a:rPr>
              <a:t></a:t>
            </a:r>
            <a:r>
              <a:rPr lang="it-IT" altLang="it-IT" sz="2800" b="1"/>
              <a:t>Z</a:t>
            </a:r>
            <a:r>
              <a:rPr lang="it-IT" altLang="it-IT" sz="2800"/>
              <a:t> \{0}    </a:t>
            </a:r>
            <a:r>
              <a:rPr lang="it-IT" altLang="it-IT" sz="2800">
                <a:sym typeface="Mathematica1" pitchFamily="2" charset="2"/>
              </a:rPr>
              <a:t></a:t>
            </a:r>
            <a:r>
              <a:rPr lang="it-IT" altLang="it-IT" sz="2800"/>
              <a:t>!q </a:t>
            </a:r>
            <a:r>
              <a:rPr lang="it-IT" altLang="it-IT" sz="2800">
                <a:sym typeface="Mathematica1" pitchFamily="2" charset="2"/>
              </a:rPr>
              <a:t></a:t>
            </a:r>
            <a:r>
              <a:rPr lang="it-IT" altLang="it-IT" sz="2800" b="1"/>
              <a:t>Z</a:t>
            </a:r>
            <a:r>
              <a:rPr lang="it-IT" altLang="it-IT" sz="2800"/>
              <a:t>   </a:t>
            </a:r>
            <a:r>
              <a:rPr lang="it-IT" altLang="it-IT" sz="2800">
                <a:sym typeface="Mathematica1" pitchFamily="2" charset="2"/>
              </a:rPr>
              <a:t></a:t>
            </a:r>
            <a:r>
              <a:rPr lang="it-IT" altLang="it-IT" sz="2800"/>
              <a:t>! r</a:t>
            </a:r>
            <a:r>
              <a:rPr lang="it-IT" altLang="it-IT" sz="2800">
                <a:sym typeface="Mathematica1" pitchFamily="2" charset="2"/>
              </a:rPr>
              <a:t></a:t>
            </a:r>
            <a:r>
              <a:rPr lang="it-IT" altLang="it-IT" sz="2800" b="1">
                <a:effectLst/>
              </a:rPr>
              <a:t>N :</a:t>
            </a:r>
            <a:r>
              <a:rPr lang="it-IT" altLang="it-IT" sz="2800" b="1" i="1">
                <a:effectLst/>
              </a:rPr>
              <a:t>  </a:t>
            </a:r>
          </a:p>
          <a:p>
            <a:pPr>
              <a:buFontTx/>
              <a:buNone/>
            </a:pPr>
            <a:r>
              <a:rPr lang="it-IT" altLang="it-IT" sz="2800" b="1" i="1">
                <a:effectLst/>
              </a:rPr>
              <a:t>            </a:t>
            </a:r>
            <a:r>
              <a:rPr lang="it-IT" altLang="it-IT" sz="2800"/>
              <a:t>0</a:t>
            </a:r>
            <a:r>
              <a:rPr lang="it-IT" altLang="it-IT" sz="2800">
                <a:sym typeface="Mathematica1" pitchFamily="2" charset="2"/>
              </a:rPr>
              <a:t></a:t>
            </a:r>
            <a:r>
              <a:rPr lang="it-IT" altLang="it-IT" sz="2800"/>
              <a:t>r&lt;|b|           a=bq+r</a:t>
            </a:r>
          </a:p>
          <a:p>
            <a:pPr>
              <a:buFontTx/>
              <a:buNone/>
            </a:pPr>
            <a:endParaRPr lang="it-IT" altLang="it-IT" sz="2800"/>
          </a:p>
          <a:p>
            <a:pPr>
              <a:lnSpc>
                <a:spcPct val="80000"/>
              </a:lnSpc>
              <a:buFontTx/>
              <a:buNone/>
            </a:pPr>
            <a:r>
              <a:rPr lang="it-IT" altLang="it-IT" sz="2000"/>
              <a:t>Siano a &gt; b &gt; 0.</a:t>
            </a:r>
          </a:p>
          <a:p>
            <a:pPr>
              <a:lnSpc>
                <a:spcPct val="80000"/>
              </a:lnSpc>
              <a:buFontTx/>
              <a:buNone/>
            </a:pPr>
            <a:r>
              <a:rPr lang="it-IT" altLang="it-IT" sz="2000"/>
              <a:t>- L’Algoritmo parte dall’osservazione che l'insieme dei divisori comuni di</a:t>
            </a:r>
          </a:p>
          <a:p>
            <a:pPr>
              <a:lnSpc>
                <a:spcPct val="80000"/>
              </a:lnSpc>
              <a:buFontTx/>
              <a:buNone/>
            </a:pPr>
            <a:r>
              <a:rPr lang="it-IT" altLang="it-IT" sz="2000"/>
              <a:t>{a, b} è identico all'insieme dei divisori comuni di {b, a - kb}, per ogni</a:t>
            </a:r>
          </a:p>
          <a:p>
            <a:pPr>
              <a:lnSpc>
                <a:spcPct val="80000"/>
              </a:lnSpc>
              <a:buFontTx/>
              <a:buNone/>
            </a:pPr>
            <a:r>
              <a:rPr lang="it-IT" altLang="it-IT" sz="2000"/>
              <a:t>intero k, dunque</a:t>
            </a:r>
          </a:p>
          <a:p>
            <a:pPr algn="ctr">
              <a:lnSpc>
                <a:spcPct val="80000"/>
              </a:lnSpc>
              <a:buFontTx/>
              <a:buNone/>
            </a:pPr>
            <a:r>
              <a:rPr lang="en-GB" altLang="it-IT" sz="2800"/>
              <a:t>  </a:t>
            </a:r>
            <a:r>
              <a:rPr lang="en-GB" altLang="it-IT" sz="2400" b="1"/>
              <a:t>MCD(a, b) = MCD(b, a - kb)</a:t>
            </a:r>
            <a:r>
              <a:rPr lang="en-GB" altLang="it-IT" sz="2800"/>
              <a:t> </a:t>
            </a:r>
          </a:p>
          <a:p>
            <a:pPr>
              <a:lnSpc>
                <a:spcPct val="80000"/>
              </a:lnSpc>
              <a:buFontTx/>
              <a:buNone/>
            </a:pPr>
            <a:r>
              <a:rPr lang="en-GB" altLang="it-IT" sz="2000"/>
              <a:t>- Esegue divisioni successive, prima di a per b, poi di b per r, etc…</a:t>
            </a:r>
          </a:p>
          <a:p>
            <a:pPr>
              <a:lnSpc>
                <a:spcPct val="80000"/>
              </a:lnSpc>
              <a:buFontTx/>
              <a:buNone/>
            </a:pPr>
            <a:r>
              <a:rPr lang="en-GB" altLang="it-IT" sz="2000"/>
              <a:t>- Inizializza</a:t>
            </a:r>
            <a:r>
              <a:rPr lang="it-IT" altLang="it-IT" sz="2000">
                <a:effectLst/>
              </a:rPr>
              <a:t> la successione dei resti con:   </a:t>
            </a:r>
            <a:r>
              <a:rPr lang="it-IT" altLang="it-IT" sz="2400" b="1">
                <a:solidFill>
                  <a:srgbClr val="9DFF9D"/>
                </a:solidFill>
              </a:rPr>
              <a:t>r</a:t>
            </a:r>
            <a:r>
              <a:rPr lang="it-IT" altLang="it-IT" sz="2400" b="1" baseline="-25000">
                <a:solidFill>
                  <a:srgbClr val="9DFF9D"/>
                </a:solidFill>
              </a:rPr>
              <a:t>-1</a:t>
            </a:r>
            <a:r>
              <a:rPr lang="it-IT" altLang="it-IT" sz="2400" b="1">
                <a:solidFill>
                  <a:srgbClr val="9DFF9D"/>
                </a:solidFill>
              </a:rPr>
              <a:t> = a  r</a:t>
            </a:r>
            <a:r>
              <a:rPr lang="it-IT" altLang="it-IT" sz="2400" b="1" baseline="-25000">
                <a:solidFill>
                  <a:srgbClr val="9DFF9D"/>
                </a:solidFill>
              </a:rPr>
              <a:t>0</a:t>
            </a:r>
            <a:r>
              <a:rPr lang="it-IT" altLang="it-IT" sz="2400" b="1">
                <a:solidFill>
                  <a:srgbClr val="9DFF9D"/>
                </a:solidFill>
              </a:rPr>
              <a:t> = b</a:t>
            </a:r>
            <a:r>
              <a:rPr lang="it-IT" altLang="it-IT" sz="2400"/>
              <a:t> </a:t>
            </a:r>
          </a:p>
          <a:p>
            <a:pPr algn="ctr">
              <a:lnSpc>
                <a:spcPct val="80000"/>
              </a:lnSpc>
              <a:buFontTx/>
              <a:buNone/>
            </a:pPr>
            <a:endParaRPr lang="en-GB" altLang="it-IT" sz="2400"/>
          </a:p>
          <a:p>
            <a:pPr>
              <a:lnSpc>
                <a:spcPct val="80000"/>
              </a:lnSpc>
              <a:buFontTx/>
              <a:buNone/>
            </a:pPr>
            <a:r>
              <a:rPr lang="it-IT" altLang="it-IT" sz="2800"/>
              <a:t> </a:t>
            </a:r>
          </a:p>
          <a:p>
            <a:pPr>
              <a:lnSpc>
                <a:spcPct val="80000"/>
              </a:lnSpc>
              <a:buFontTx/>
              <a:buNone/>
            </a:pPr>
            <a:r>
              <a:rPr lang="it-IT" altLang="it-IT" sz="28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9C6FF"/>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68313" y="260350"/>
            <a:ext cx="8229600" cy="1384300"/>
          </a:xfrm>
        </p:spPr>
        <p:txBody>
          <a:bodyPr/>
          <a:lstStyle/>
          <a:p>
            <a:r>
              <a:rPr lang="it-IT" altLang="it-IT" sz="1800" u="sng">
                <a:solidFill>
                  <a:schemeClr val="bg2"/>
                </a:solidFill>
              </a:rPr>
              <a:t>Passo 0:</a:t>
            </a:r>
            <a:r>
              <a:rPr lang="it-IT" altLang="it-IT" sz="1800">
                <a:solidFill>
                  <a:schemeClr val="bg2"/>
                </a:solidFill>
              </a:rPr>
              <a:t>          (a=bq+r)    r</a:t>
            </a:r>
            <a:r>
              <a:rPr lang="it-IT" altLang="it-IT" sz="1800" baseline="-25000">
                <a:solidFill>
                  <a:schemeClr val="bg2"/>
                </a:solidFill>
              </a:rPr>
              <a:t>-1</a:t>
            </a:r>
            <a:r>
              <a:rPr lang="it-IT" altLang="it-IT" sz="1800">
                <a:solidFill>
                  <a:schemeClr val="bg2"/>
                </a:solidFill>
              </a:rPr>
              <a:t>=q</a:t>
            </a:r>
            <a:r>
              <a:rPr lang="it-IT" altLang="it-IT" sz="1800" baseline="-25000">
                <a:solidFill>
                  <a:schemeClr val="bg2"/>
                </a:solidFill>
              </a:rPr>
              <a:t>0 </a:t>
            </a:r>
            <a:r>
              <a:rPr lang="it-IT" altLang="it-IT" sz="1800">
                <a:solidFill>
                  <a:schemeClr val="bg2"/>
                </a:solidFill>
              </a:rPr>
              <a:t>r</a:t>
            </a:r>
            <a:r>
              <a:rPr lang="it-IT" altLang="it-IT" sz="1800" baseline="-25000">
                <a:solidFill>
                  <a:schemeClr val="bg2"/>
                </a:solidFill>
              </a:rPr>
              <a:t>0</a:t>
            </a:r>
            <a:r>
              <a:rPr lang="it-IT" altLang="it-IT" sz="1800">
                <a:solidFill>
                  <a:schemeClr val="bg2"/>
                </a:solidFill>
              </a:rPr>
              <a:t>+r</a:t>
            </a:r>
            <a:r>
              <a:rPr lang="it-IT" altLang="it-IT" sz="1800" baseline="-25000">
                <a:solidFill>
                  <a:schemeClr val="bg2"/>
                </a:solidFill>
              </a:rPr>
              <a:t>1</a:t>
            </a:r>
            <a:r>
              <a:rPr lang="it-IT" altLang="it-IT" sz="1800">
                <a:solidFill>
                  <a:schemeClr val="bg2"/>
                </a:solidFill>
              </a:rPr>
              <a:t>  con  0 </a:t>
            </a:r>
            <a:r>
              <a:rPr lang="it-IT" altLang="it-IT" sz="1800">
                <a:solidFill>
                  <a:schemeClr val="bg2"/>
                </a:solidFill>
                <a:sym typeface="Mathematica1" pitchFamily="2" charset="2"/>
              </a:rPr>
              <a:t> </a:t>
            </a:r>
            <a:r>
              <a:rPr lang="it-IT" altLang="it-IT" sz="1800">
                <a:solidFill>
                  <a:schemeClr val="bg2"/>
                </a:solidFill>
                <a:sym typeface="Math1" pitchFamily="2" charset="2"/>
              </a:rPr>
              <a:t>r</a:t>
            </a:r>
            <a:r>
              <a:rPr lang="it-IT" altLang="it-IT" sz="1800" baseline="-25000">
                <a:solidFill>
                  <a:schemeClr val="bg2"/>
                </a:solidFill>
                <a:sym typeface="Math1" pitchFamily="2" charset="2"/>
              </a:rPr>
              <a:t>1</a:t>
            </a:r>
            <a:r>
              <a:rPr lang="it-IT" altLang="it-IT" sz="1800">
                <a:solidFill>
                  <a:schemeClr val="bg2"/>
                </a:solidFill>
                <a:sym typeface="Math1" pitchFamily="2" charset="2"/>
              </a:rPr>
              <a:t> &lt; r</a:t>
            </a:r>
            <a:r>
              <a:rPr lang="it-IT" altLang="it-IT" sz="1800" baseline="-25000">
                <a:solidFill>
                  <a:schemeClr val="bg2"/>
                </a:solidFill>
                <a:sym typeface="Math1" pitchFamily="2" charset="2"/>
              </a:rPr>
              <a:t>0</a:t>
            </a:r>
            <a:r>
              <a:rPr lang="it-IT" altLang="it-IT" sz="1800">
                <a:solidFill>
                  <a:schemeClr val="bg2"/>
                </a:solidFill>
                <a:sym typeface="Math1" pitchFamily="2" charset="2"/>
              </a:rPr>
              <a:t>     </a:t>
            </a:r>
            <a:br>
              <a:rPr lang="it-IT" altLang="it-IT" sz="1800">
                <a:solidFill>
                  <a:schemeClr val="bg2"/>
                </a:solidFill>
                <a:sym typeface="Math1" pitchFamily="2" charset="2"/>
              </a:rPr>
            </a:br>
            <a:r>
              <a:rPr lang="it-IT" altLang="it-IT" sz="1800">
                <a:solidFill>
                  <a:schemeClr val="bg2"/>
                </a:solidFill>
                <a:sym typeface="Math1" pitchFamily="2" charset="2"/>
              </a:rPr>
              <a:t>     se r</a:t>
            </a:r>
            <a:r>
              <a:rPr lang="it-IT" altLang="it-IT" sz="1800" baseline="-25000">
                <a:solidFill>
                  <a:schemeClr val="bg2"/>
                </a:solidFill>
                <a:sym typeface="Math1" pitchFamily="2" charset="2"/>
              </a:rPr>
              <a:t>1</a:t>
            </a:r>
            <a:r>
              <a:rPr lang="it-IT" altLang="it-IT" sz="1800">
                <a:solidFill>
                  <a:schemeClr val="bg2"/>
                </a:solidFill>
                <a:sym typeface="Math1" pitchFamily="2" charset="2"/>
              </a:rPr>
              <a:t>=0       (a,b)=b</a:t>
            </a:r>
            <a:br>
              <a:rPr lang="it-IT" altLang="it-IT" sz="1800">
                <a:solidFill>
                  <a:schemeClr val="bg2"/>
                </a:solidFill>
                <a:sym typeface="Math1" pitchFamily="2" charset="2"/>
              </a:rPr>
            </a:br>
            <a:r>
              <a:rPr lang="it-IT" altLang="it-IT" sz="1800">
                <a:solidFill>
                  <a:schemeClr val="bg2"/>
                </a:solidFill>
                <a:sym typeface="Math1" pitchFamily="2" charset="2"/>
              </a:rPr>
              <a:t>     se r</a:t>
            </a:r>
            <a:r>
              <a:rPr lang="it-IT" altLang="it-IT" sz="1800" baseline="-25000">
                <a:solidFill>
                  <a:schemeClr val="bg2"/>
                </a:solidFill>
                <a:sym typeface="Math1" pitchFamily="2" charset="2"/>
              </a:rPr>
              <a:t>1</a:t>
            </a:r>
            <a:r>
              <a:rPr lang="it-IT" altLang="it-IT" sz="1800">
                <a:solidFill>
                  <a:schemeClr val="bg2"/>
                </a:solidFill>
                <a:sym typeface="Math1" pitchFamily="2" charset="2"/>
              </a:rPr>
              <a:t>&gt;0        (a,b)=(b,a-q</a:t>
            </a:r>
            <a:r>
              <a:rPr lang="it-IT" altLang="it-IT" sz="1800" baseline="-25000">
                <a:solidFill>
                  <a:schemeClr val="bg2"/>
                </a:solidFill>
                <a:sym typeface="Math1" pitchFamily="2" charset="2"/>
              </a:rPr>
              <a:t>0</a:t>
            </a:r>
            <a:r>
              <a:rPr lang="it-IT" altLang="it-IT" sz="1800">
                <a:solidFill>
                  <a:schemeClr val="bg2"/>
                </a:solidFill>
                <a:sym typeface="Math1" pitchFamily="2" charset="2"/>
              </a:rPr>
              <a:t>r</a:t>
            </a:r>
            <a:r>
              <a:rPr lang="it-IT" altLang="it-IT" sz="1800" baseline="-25000">
                <a:solidFill>
                  <a:schemeClr val="bg2"/>
                </a:solidFill>
                <a:sym typeface="Math1" pitchFamily="2" charset="2"/>
              </a:rPr>
              <a:t>0</a:t>
            </a:r>
            <a:r>
              <a:rPr lang="it-IT" altLang="it-IT" sz="1800">
                <a:solidFill>
                  <a:schemeClr val="bg2"/>
                </a:solidFill>
                <a:sym typeface="Math1" pitchFamily="2" charset="2"/>
              </a:rPr>
              <a:t>)=(b,r</a:t>
            </a:r>
            <a:r>
              <a:rPr lang="it-IT" altLang="it-IT" sz="1800" baseline="-25000">
                <a:solidFill>
                  <a:schemeClr val="bg2"/>
                </a:solidFill>
                <a:sym typeface="Math1" pitchFamily="2" charset="2"/>
              </a:rPr>
              <a:t>1</a:t>
            </a:r>
            <a:r>
              <a:rPr lang="it-IT" altLang="it-IT" sz="1800">
                <a:solidFill>
                  <a:schemeClr val="bg2"/>
                </a:solidFill>
                <a:sym typeface="Math1" pitchFamily="2" charset="2"/>
              </a:rPr>
              <a:t>)</a:t>
            </a:r>
          </a:p>
        </p:txBody>
      </p:sp>
      <p:sp>
        <p:nvSpPr>
          <p:cNvPr id="133130" name="Text Box 10"/>
          <p:cNvSpPr txBox="1">
            <a:spLocks noChangeArrowheads="1"/>
          </p:cNvSpPr>
          <p:nvPr/>
        </p:nvSpPr>
        <p:spPr bwMode="auto">
          <a:xfrm>
            <a:off x="395288" y="2781300"/>
            <a:ext cx="7775575" cy="361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u="sng">
                <a:effectLst>
                  <a:outerShdw blurRad="38100" dist="38100" dir="2700000" algn="tl">
                    <a:srgbClr val="000000"/>
                  </a:outerShdw>
                </a:effectLst>
              </a:rPr>
              <a:t>Passo 2:</a:t>
            </a:r>
            <a:r>
              <a:rPr lang="it-IT" altLang="it-IT">
                <a:effectLst>
                  <a:outerShdw blurRad="38100" dist="38100" dir="2700000" algn="tl">
                    <a:srgbClr val="000000"/>
                  </a:outerShdw>
                </a:effectLst>
              </a:rPr>
              <a:t>          r</a:t>
            </a:r>
            <a:r>
              <a:rPr lang="it-IT" altLang="it-IT" baseline="-25000">
                <a:effectLst>
                  <a:outerShdw blurRad="38100" dist="38100" dir="2700000" algn="tl">
                    <a:srgbClr val="000000"/>
                  </a:outerShdw>
                </a:effectLst>
              </a:rPr>
              <a:t>1</a:t>
            </a:r>
            <a:r>
              <a:rPr lang="it-IT" altLang="it-IT">
                <a:effectLst>
                  <a:outerShdw blurRad="38100" dist="38100" dir="2700000" algn="tl">
                    <a:srgbClr val="000000"/>
                  </a:outerShdw>
                </a:effectLst>
              </a:rPr>
              <a:t>=q</a:t>
            </a:r>
            <a:r>
              <a:rPr lang="it-IT" altLang="it-IT" baseline="-25000">
                <a:effectLst>
                  <a:outerShdw blurRad="38100" dist="38100" dir="2700000" algn="tl">
                    <a:srgbClr val="000000"/>
                  </a:outerShdw>
                </a:effectLst>
              </a:rPr>
              <a:t>2</a:t>
            </a:r>
            <a:r>
              <a:rPr lang="it-IT" altLang="it-IT">
                <a:effectLst>
                  <a:outerShdw blurRad="38100" dist="38100" dir="2700000" algn="tl">
                    <a:srgbClr val="000000"/>
                  </a:outerShdw>
                </a:effectLst>
              </a:rPr>
              <a:t>r</a:t>
            </a:r>
            <a:r>
              <a:rPr lang="it-IT" altLang="it-IT" baseline="-25000">
                <a:effectLst>
                  <a:outerShdw blurRad="38100" dist="38100" dir="2700000" algn="tl">
                    <a:srgbClr val="000000"/>
                  </a:outerShdw>
                </a:effectLst>
              </a:rPr>
              <a:t>2</a:t>
            </a:r>
            <a:r>
              <a:rPr lang="it-IT" altLang="it-IT">
                <a:effectLst>
                  <a:outerShdw blurRad="38100" dist="38100" dir="2700000" algn="tl">
                    <a:srgbClr val="000000"/>
                  </a:outerShdw>
                </a:effectLst>
              </a:rPr>
              <a:t>+r</a:t>
            </a:r>
            <a:r>
              <a:rPr lang="it-IT" altLang="it-IT" baseline="-25000">
                <a:effectLst>
                  <a:outerShdw blurRad="38100" dist="38100" dir="2700000" algn="tl">
                    <a:srgbClr val="000000"/>
                  </a:outerShdw>
                </a:effectLst>
              </a:rPr>
              <a:t>3</a:t>
            </a:r>
            <a:r>
              <a:rPr lang="it-IT" altLang="it-IT">
                <a:effectLst>
                  <a:outerShdw blurRad="38100" dist="38100" dir="2700000" algn="tl">
                    <a:srgbClr val="000000"/>
                  </a:outerShdw>
                </a:effectLst>
              </a:rPr>
              <a:t>  con  0 </a:t>
            </a:r>
            <a:r>
              <a:rPr lang="it-IT" altLang="it-IT">
                <a:effectLst>
                  <a:outerShdw blurRad="38100" dist="38100" dir="2700000" algn="tl">
                    <a:srgbClr val="000000"/>
                  </a:outerShdw>
                </a:effectLst>
                <a:sym typeface="Mathematica1" pitchFamily="2" charset="2"/>
              </a:rPr>
              <a:t></a:t>
            </a:r>
            <a:r>
              <a:rPr lang="it-IT" altLang="it-IT">
                <a:effectLst>
                  <a:outerShdw blurRad="38100" dist="38100" dir="2700000" algn="tl">
                    <a:srgbClr val="000000"/>
                  </a:outerShdw>
                </a:effectLst>
                <a:sym typeface="Math1" pitchFamily="2" charset="2"/>
              </a:rPr>
              <a:t> r</a:t>
            </a:r>
            <a:r>
              <a:rPr lang="it-IT" altLang="it-IT" baseline="-25000">
                <a:effectLst>
                  <a:outerShdw blurRad="38100" dist="38100" dir="2700000" algn="tl">
                    <a:srgbClr val="000000"/>
                  </a:outerShdw>
                </a:effectLst>
                <a:sym typeface="Math1" pitchFamily="2" charset="2"/>
              </a:rPr>
              <a:t>3 </a:t>
            </a:r>
            <a:r>
              <a:rPr lang="it-IT" altLang="it-IT">
                <a:effectLst>
                  <a:outerShdw blurRad="38100" dist="38100" dir="2700000" algn="tl">
                    <a:srgbClr val="000000"/>
                  </a:outerShdw>
                </a:effectLst>
                <a:sym typeface="Math1" pitchFamily="2" charset="2"/>
              </a:rPr>
              <a:t>&lt; 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&lt; 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 &lt; b</a:t>
            </a:r>
            <a:br>
              <a:rPr lang="it-IT" altLang="it-IT">
                <a:effectLst>
                  <a:outerShdw blurRad="38100" dist="38100" dir="2700000" algn="tl">
                    <a:srgbClr val="000000"/>
                  </a:outerShdw>
                </a:effectLst>
                <a:sym typeface="Math1" pitchFamily="2" charset="2"/>
              </a:rPr>
            </a:br>
            <a:r>
              <a:rPr lang="it-IT" altLang="it-IT">
                <a:effectLst>
                  <a:outerShdw blurRad="38100" dist="38100" dir="2700000" algn="tl">
                    <a:srgbClr val="000000"/>
                  </a:outerShdw>
                </a:effectLst>
                <a:sym typeface="Math1" pitchFamily="2" charset="2"/>
              </a:rPr>
              <a:t>     se r</a:t>
            </a:r>
            <a:r>
              <a:rPr lang="it-IT" altLang="it-IT" baseline="-25000">
                <a:effectLst>
                  <a:outerShdw blurRad="38100" dist="38100" dir="2700000" algn="tl">
                    <a:srgbClr val="000000"/>
                  </a:outerShdw>
                </a:effectLst>
                <a:sym typeface="Math1" pitchFamily="2" charset="2"/>
              </a:rPr>
              <a:t>3</a:t>
            </a:r>
            <a:r>
              <a:rPr lang="it-IT" altLang="it-IT">
                <a:effectLst>
                  <a:outerShdw blurRad="38100" dist="38100" dir="2700000" algn="tl">
                    <a:srgbClr val="000000"/>
                  </a:outerShdw>
                </a:effectLst>
                <a:sym typeface="Math1" pitchFamily="2" charset="2"/>
              </a:rPr>
              <a:t>=0       (a,b)=(b,r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
            </a:r>
            <a:br>
              <a:rPr lang="it-IT" altLang="it-IT">
                <a:effectLst>
                  <a:outerShdw blurRad="38100" dist="38100" dir="2700000" algn="tl">
                    <a:srgbClr val="000000"/>
                  </a:outerShdw>
                </a:effectLst>
                <a:sym typeface="Math1" pitchFamily="2" charset="2"/>
              </a:rPr>
            </a:br>
            <a:r>
              <a:rPr lang="it-IT" altLang="it-IT">
                <a:effectLst>
                  <a:outerShdw blurRad="38100" dist="38100" dir="2700000" algn="tl">
                    <a:srgbClr val="000000"/>
                  </a:outerShdw>
                </a:effectLst>
                <a:sym typeface="Math1" pitchFamily="2" charset="2"/>
              </a:rPr>
              <a:t>     se r</a:t>
            </a:r>
            <a:r>
              <a:rPr lang="it-IT" altLang="it-IT" baseline="-25000">
                <a:effectLst>
                  <a:outerShdw blurRad="38100" dist="38100" dir="2700000" algn="tl">
                    <a:srgbClr val="000000"/>
                  </a:outerShdw>
                </a:effectLst>
                <a:sym typeface="Math1" pitchFamily="2" charset="2"/>
              </a:rPr>
              <a:t>3</a:t>
            </a:r>
            <a:r>
              <a:rPr lang="it-IT" altLang="it-IT">
                <a:effectLst>
                  <a:outerShdw blurRad="38100" dist="38100" dir="2700000" algn="tl">
                    <a:srgbClr val="000000"/>
                  </a:outerShdw>
                </a:effectLst>
                <a:sym typeface="Math1" pitchFamily="2" charset="2"/>
              </a:rPr>
              <a:t>&gt;0       (a,b)=(b,r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-q</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3</a:t>
            </a:r>
            <a:r>
              <a:rPr lang="it-IT" altLang="it-IT">
                <a:effectLst>
                  <a:outerShdw blurRad="38100" dist="38100" dir="2700000" algn="tl">
                    <a:srgbClr val="000000"/>
                  </a:outerShdw>
                </a:effectLst>
                <a:sym typeface="Math1" pitchFamily="2" charset="2"/>
              </a:rPr>
              <a:t>)</a:t>
            </a:r>
          </a:p>
          <a:p>
            <a:pPr>
              <a:spcBef>
                <a:spcPct val="50000"/>
              </a:spcBef>
            </a:pPr>
            <a:r>
              <a:rPr lang="it-IT" altLang="it-IT" sz="2000"/>
              <a:t>…..</a:t>
            </a:r>
          </a:p>
          <a:p>
            <a:pPr>
              <a:spcBef>
                <a:spcPct val="50000"/>
              </a:spcBef>
            </a:pPr>
            <a:r>
              <a:rPr lang="it-IT" altLang="it-IT" u="sng">
                <a:effectLst>
                  <a:outerShdw blurRad="38100" dist="38100" dir="2700000" algn="tl">
                    <a:srgbClr val="000000"/>
                  </a:outerShdw>
                </a:effectLst>
              </a:rPr>
              <a:t>Passo n-1:</a:t>
            </a:r>
            <a:r>
              <a:rPr lang="it-IT" altLang="it-IT">
                <a:effectLst>
                  <a:outerShdw blurRad="38100" dist="38100" dir="2700000" algn="tl">
                    <a:srgbClr val="000000"/>
                  </a:outerShdw>
                </a:effectLst>
              </a:rPr>
              <a:t>          </a:t>
            </a:r>
            <a:r>
              <a:rPr lang="it-IT" altLang="it-IT"/>
              <a:t>r</a:t>
            </a:r>
            <a:r>
              <a:rPr lang="it-IT" altLang="it-IT" baseline="-25000">
                <a:effectLst>
                  <a:outerShdw blurRad="38100" dist="38100" dir="2700000" algn="tl">
                    <a:srgbClr val="000000"/>
                  </a:outerShdw>
                </a:effectLst>
              </a:rPr>
              <a:t>n-2</a:t>
            </a:r>
            <a:r>
              <a:rPr lang="it-IT" altLang="it-IT">
                <a:effectLst>
                  <a:outerShdw blurRad="38100" dist="38100" dir="2700000" algn="tl">
                    <a:srgbClr val="000000"/>
                  </a:outerShdw>
                </a:effectLst>
              </a:rPr>
              <a:t>=q</a:t>
            </a:r>
            <a:r>
              <a:rPr lang="it-IT" altLang="it-IT" baseline="-25000">
                <a:effectLst>
                  <a:outerShdw blurRad="38100" dist="38100" dir="2700000" algn="tl">
                    <a:srgbClr val="000000"/>
                  </a:outerShdw>
                </a:effectLst>
              </a:rPr>
              <a:t>n-1</a:t>
            </a:r>
            <a:r>
              <a:rPr lang="it-IT" altLang="it-IT">
                <a:effectLst>
                  <a:outerShdw blurRad="38100" dist="38100" dir="2700000" algn="tl">
                    <a:srgbClr val="000000"/>
                  </a:outerShdw>
                </a:effectLst>
              </a:rPr>
              <a:t>r</a:t>
            </a:r>
            <a:r>
              <a:rPr lang="it-IT" altLang="it-IT" baseline="-25000">
                <a:effectLst>
                  <a:outerShdw blurRad="38100" dist="38100" dir="2700000" algn="tl">
                    <a:srgbClr val="000000"/>
                  </a:outerShdw>
                </a:effectLst>
              </a:rPr>
              <a:t>n-1</a:t>
            </a:r>
            <a:r>
              <a:rPr lang="it-IT" altLang="it-IT">
                <a:effectLst>
                  <a:outerShdw blurRad="38100" dist="38100" dir="2700000" algn="tl">
                    <a:srgbClr val="000000"/>
                  </a:outerShdw>
                </a:effectLst>
              </a:rPr>
              <a:t>+r</a:t>
            </a:r>
            <a:r>
              <a:rPr lang="it-IT" altLang="it-IT" baseline="-25000">
                <a:effectLst>
                  <a:outerShdw blurRad="38100" dist="38100" dir="2700000" algn="tl">
                    <a:srgbClr val="000000"/>
                  </a:outerShdw>
                </a:effectLst>
              </a:rPr>
              <a:t>n</a:t>
            </a:r>
            <a:r>
              <a:rPr lang="it-IT" altLang="it-IT">
                <a:effectLst>
                  <a:outerShdw blurRad="38100" dist="38100" dir="2700000" algn="tl">
                    <a:srgbClr val="000000"/>
                  </a:outerShdw>
                </a:effectLst>
              </a:rPr>
              <a:t>  con  0 </a:t>
            </a:r>
            <a:r>
              <a:rPr lang="it-IT" altLang="it-IT">
                <a:effectLst>
                  <a:outerShdw blurRad="38100" dist="38100" dir="2700000" algn="tl">
                    <a:srgbClr val="000000"/>
                  </a:outerShdw>
                </a:effectLst>
                <a:sym typeface="Mathematica1" pitchFamily="2" charset="2"/>
              </a:rPr>
              <a:t></a:t>
            </a:r>
            <a:r>
              <a:rPr lang="it-IT" altLang="it-IT">
                <a:effectLst>
                  <a:outerShdw blurRad="38100" dist="38100" dir="2700000" algn="tl">
                    <a:srgbClr val="000000"/>
                  </a:outerShdw>
                </a:effectLst>
                <a:sym typeface="Math1" pitchFamily="2" charset="2"/>
              </a:rPr>
              <a:t> r</a:t>
            </a:r>
            <a:r>
              <a:rPr lang="it-IT" altLang="it-IT" baseline="-25000">
                <a:effectLst>
                  <a:outerShdw blurRad="38100" dist="38100" dir="2700000" algn="tl">
                    <a:srgbClr val="000000"/>
                  </a:outerShdw>
                </a:effectLst>
                <a:sym typeface="Math1" pitchFamily="2" charset="2"/>
              </a:rPr>
              <a:t>n</a:t>
            </a:r>
            <a:r>
              <a:rPr lang="it-IT" altLang="it-IT">
                <a:effectLst>
                  <a:outerShdw blurRad="38100" dist="38100" dir="2700000" algn="tl">
                    <a:srgbClr val="000000"/>
                  </a:outerShdw>
                </a:effectLst>
                <a:sym typeface="Math1" pitchFamily="2" charset="2"/>
              </a:rPr>
              <a:t>&lt; r</a:t>
            </a:r>
            <a:r>
              <a:rPr lang="it-IT" altLang="it-IT" baseline="-25000">
                <a:effectLst>
                  <a:outerShdw blurRad="38100" dist="38100" dir="2700000" algn="tl">
                    <a:srgbClr val="000000"/>
                  </a:outerShdw>
                </a:effectLst>
                <a:sym typeface="Math1" pitchFamily="2" charset="2"/>
              </a:rPr>
              <a:t>n-1</a:t>
            </a:r>
            <a:r>
              <a:rPr lang="it-IT" altLang="it-IT">
                <a:effectLst>
                  <a:outerShdw blurRad="38100" dist="38100" dir="2700000" algn="tl">
                    <a:srgbClr val="000000"/>
                  </a:outerShdw>
                </a:effectLst>
                <a:sym typeface="Math1" pitchFamily="2" charset="2"/>
              </a:rPr>
              <a:t>&lt;…&lt; 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&lt; b</a:t>
            </a:r>
            <a:br>
              <a:rPr lang="it-IT" altLang="it-IT">
                <a:effectLst>
                  <a:outerShdw blurRad="38100" dist="38100" dir="2700000" algn="tl">
                    <a:srgbClr val="000000"/>
                  </a:outerShdw>
                </a:effectLst>
                <a:sym typeface="Math1" pitchFamily="2" charset="2"/>
              </a:rPr>
            </a:br>
            <a:r>
              <a:rPr lang="it-IT" altLang="it-IT">
                <a:effectLst>
                  <a:outerShdw blurRad="38100" dist="38100" dir="2700000" algn="tl">
                    <a:srgbClr val="000000"/>
                  </a:outerShdw>
                </a:effectLst>
                <a:sym typeface="Math1" pitchFamily="2" charset="2"/>
              </a:rPr>
              <a:t>                                   </a:t>
            </a:r>
            <a:r>
              <a:rPr lang="it-IT" altLang="it-IT" b="1">
                <a:solidFill>
                  <a:srgbClr val="FF5050"/>
                </a:solidFill>
                <a:effectLst>
                  <a:outerShdw blurRad="38100" dist="38100" dir="2700000" algn="tl">
                    <a:srgbClr val="000000"/>
                  </a:outerShdw>
                </a:effectLst>
                <a:sym typeface="Math1" pitchFamily="2" charset="2"/>
              </a:rPr>
              <a:t>r</a:t>
            </a:r>
            <a:r>
              <a:rPr lang="it-IT" altLang="it-IT" b="1" baseline="-25000">
                <a:solidFill>
                  <a:srgbClr val="FF5050"/>
                </a:solidFill>
                <a:effectLst>
                  <a:outerShdw blurRad="38100" dist="38100" dir="2700000" algn="tl">
                    <a:srgbClr val="000000"/>
                  </a:outerShdw>
                </a:effectLst>
                <a:sym typeface="Math1" pitchFamily="2" charset="2"/>
              </a:rPr>
              <a:t>n</a:t>
            </a:r>
            <a:r>
              <a:rPr lang="it-IT" altLang="it-IT" b="1">
                <a:solidFill>
                  <a:srgbClr val="FF5050"/>
                </a:solidFill>
                <a:effectLst>
                  <a:outerShdw blurRad="38100" dist="38100" dir="2700000" algn="tl">
                    <a:srgbClr val="000000"/>
                  </a:outerShdw>
                </a:effectLst>
                <a:sym typeface="Math1" pitchFamily="2" charset="2"/>
              </a:rPr>
              <a:t>&gt;0</a:t>
            </a:r>
            <a:r>
              <a:rPr lang="it-IT" altLang="it-IT">
                <a:effectLst>
                  <a:outerShdw blurRad="38100" dist="38100" dir="2700000" algn="tl">
                    <a:srgbClr val="000000"/>
                  </a:outerShdw>
                </a:effectLst>
                <a:sym typeface="Math1" pitchFamily="2" charset="2"/>
              </a:rPr>
              <a:t>       </a:t>
            </a:r>
            <a:endParaRPr lang="it-IT" altLang="it-IT" sz="2000"/>
          </a:p>
          <a:p>
            <a:pPr>
              <a:spcBef>
                <a:spcPct val="50000"/>
              </a:spcBef>
            </a:pPr>
            <a:r>
              <a:rPr lang="it-IT" altLang="it-IT" u="sng">
                <a:effectLst>
                  <a:outerShdw blurRad="38100" dist="38100" dir="2700000" algn="tl">
                    <a:srgbClr val="000000"/>
                  </a:outerShdw>
                </a:effectLst>
              </a:rPr>
              <a:t>Passo n:</a:t>
            </a:r>
            <a:r>
              <a:rPr lang="it-IT" altLang="it-IT">
                <a:effectLst>
                  <a:outerShdw blurRad="38100" dist="38100" dir="2700000" algn="tl">
                    <a:srgbClr val="000000"/>
                  </a:outerShdw>
                </a:effectLst>
              </a:rPr>
              <a:t>          r</a:t>
            </a:r>
            <a:r>
              <a:rPr lang="it-IT" altLang="it-IT" baseline="-25000">
                <a:effectLst>
                  <a:outerShdw blurRad="38100" dist="38100" dir="2700000" algn="tl">
                    <a:srgbClr val="000000"/>
                  </a:outerShdw>
                </a:effectLst>
              </a:rPr>
              <a:t>n-1</a:t>
            </a:r>
            <a:r>
              <a:rPr lang="it-IT" altLang="it-IT">
                <a:effectLst>
                  <a:outerShdw blurRad="38100" dist="38100" dir="2700000" algn="tl">
                    <a:srgbClr val="000000"/>
                  </a:outerShdw>
                </a:effectLst>
              </a:rPr>
              <a:t>=r</a:t>
            </a:r>
            <a:r>
              <a:rPr lang="it-IT" altLang="it-IT" baseline="-25000">
                <a:effectLst>
                  <a:outerShdw blurRad="38100" dist="38100" dir="2700000" algn="tl">
                    <a:srgbClr val="000000"/>
                  </a:outerShdw>
                </a:effectLst>
              </a:rPr>
              <a:t>n</a:t>
            </a:r>
            <a:r>
              <a:rPr lang="it-IT" altLang="it-IT">
                <a:effectLst>
                  <a:outerShdw blurRad="38100" dist="38100" dir="2700000" algn="tl">
                    <a:srgbClr val="000000"/>
                  </a:outerShdw>
                </a:effectLst>
              </a:rPr>
              <a:t>q</a:t>
            </a:r>
            <a:r>
              <a:rPr lang="it-IT" altLang="it-IT" baseline="-25000">
                <a:effectLst>
                  <a:outerShdw blurRad="38100" dist="38100" dir="2700000" algn="tl">
                    <a:srgbClr val="000000"/>
                  </a:outerShdw>
                </a:effectLst>
              </a:rPr>
              <a:t>n</a:t>
            </a:r>
            <a:r>
              <a:rPr lang="it-IT" altLang="it-IT">
                <a:effectLst>
                  <a:outerShdw blurRad="38100" dist="38100" dir="2700000" algn="tl">
                    <a:srgbClr val="000000"/>
                  </a:outerShdw>
                </a:effectLst>
              </a:rPr>
              <a:t>+0  : </a:t>
            </a:r>
            <a:r>
              <a:rPr lang="it-IT" altLang="it-IT" b="1">
                <a:solidFill>
                  <a:srgbClr val="FF5050"/>
                </a:solidFill>
                <a:effectLst>
                  <a:outerShdw blurRad="38100" dist="38100" dir="2700000" algn="tl">
                    <a:srgbClr val="000000"/>
                  </a:outerShdw>
                </a:effectLst>
              </a:rPr>
              <a:t>r</a:t>
            </a:r>
            <a:r>
              <a:rPr lang="it-IT" altLang="it-IT" b="1" baseline="-25000">
                <a:solidFill>
                  <a:srgbClr val="FF5050"/>
                </a:solidFill>
                <a:effectLst>
                  <a:outerShdw blurRad="38100" dist="38100" dir="2700000" algn="tl">
                    <a:srgbClr val="000000"/>
                  </a:outerShdw>
                </a:effectLst>
              </a:rPr>
              <a:t>n+1</a:t>
            </a:r>
            <a:r>
              <a:rPr lang="it-IT" altLang="it-IT" b="1">
                <a:solidFill>
                  <a:srgbClr val="FF5050"/>
                </a:solidFill>
                <a:effectLst>
                  <a:outerShdw blurRad="38100" dist="38100" dir="2700000" algn="tl">
                    <a:srgbClr val="000000"/>
                  </a:outerShdw>
                </a:effectLst>
              </a:rPr>
              <a:t>=0</a:t>
            </a:r>
            <a:r>
              <a:rPr lang="it-IT" altLang="it-IT">
                <a:effectLst>
                  <a:outerShdw blurRad="38100" dist="38100" dir="2700000" algn="tl">
                    <a:srgbClr val="000000"/>
                  </a:outerShdw>
                </a:effectLst>
                <a:sym typeface="Math1" pitchFamily="2" charset="2"/>
              </a:rPr>
              <a:t/>
            </a:r>
            <a:br>
              <a:rPr lang="it-IT" altLang="it-IT">
                <a:effectLst>
                  <a:outerShdw blurRad="38100" dist="38100" dir="2700000" algn="tl">
                    <a:srgbClr val="000000"/>
                  </a:outerShdw>
                </a:effectLst>
                <a:sym typeface="Math1" pitchFamily="2" charset="2"/>
              </a:rPr>
            </a:br>
            <a:r>
              <a:rPr lang="it-IT" altLang="it-IT">
                <a:effectLst>
                  <a:outerShdw blurRad="38100" dist="38100" dir="2700000" algn="tl">
                    <a:srgbClr val="000000"/>
                  </a:outerShdw>
                </a:effectLst>
                <a:sym typeface="Math1" pitchFamily="2" charset="2"/>
              </a:rPr>
              <a:t>                     </a:t>
            </a:r>
          </a:p>
          <a:p>
            <a:pPr>
              <a:spcBef>
                <a:spcPct val="50000"/>
              </a:spcBef>
            </a:pPr>
            <a:r>
              <a:rPr lang="it-IT" altLang="it-IT">
                <a:effectLst>
                  <a:outerShdw blurRad="38100" dist="38100" dir="2700000" algn="tl">
                    <a:srgbClr val="000000"/>
                  </a:outerShdw>
                </a:effectLst>
                <a:sym typeface="Math1" pitchFamily="2" charset="2"/>
              </a:rPr>
              <a:t>                  (a,b)=(b,r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 (r</a:t>
            </a:r>
            <a:r>
              <a:rPr lang="it-IT" altLang="it-IT" baseline="-25000">
                <a:effectLst>
                  <a:outerShdw blurRad="38100" dist="38100" dir="2700000" algn="tl">
                    <a:srgbClr val="000000"/>
                  </a:outerShdw>
                </a:effectLst>
                <a:sym typeface="Math1" pitchFamily="2" charset="2"/>
              </a:rPr>
              <a:t>0</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2</a:t>
            </a:r>
            <a:r>
              <a:rPr lang="it-IT" altLang="it-IT">
                <a:effectLst>
                  <a:outerShdw blurRad="38100" dist="38100" dir="2700000" algn="tl">
                    <a:srgbClr val="000000"/>
                  </a:outerShdw>
                </a:effectLst>
                <a:sym typeface="Math1" pitchFamily="2" charset="2"/>
              </a:rPr>
              <a:t>) =…=(r</a:t>
            </a:r>
            <a:r>
              <a:rPr lang="it-IT" altLang="it-IT" baseline="-25000">
                <a:effectLst>
                  <a:outerShdw blurRad="38100" dist="38100" dir="2700000" algn="tl">
                    <a:srgbClr val="000000"/>
                  </a:outerShdw>
                </a:effectLst>
                <a:sym typeface="Math1" pitchFamily="2" charset="2"/>
              </a:rPr>
              <a:t>k-1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k</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n-1</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n</a:t>
            </a:r>
            <a:r>
              <a:rPr lang="it-IT" altLang="it-IT">
                <a:effectLst>
                  <a:outerShdw blurRad="38100" dist="38100" dir="2700000" algn="tl">
                    <a:srgbClr val="000000"/>
                  </a:outerShdw>
                </a:effectLst>
                <a:sym typeface="Math1" pitchFamily="2" charset="2"/>
              </a:rPr>
              <a:t>)=r</a:t>
            </a:r>
            <a:r>
              <a:rPr lang="it-IT" altLang="it-IT" baseline="-25000">
                <a:effectLst>
                  <a:outerShdw blurRad="38100" dist="38100" dir="2700000" algn="tl">
                    <a:srgbClr val="000000"/>
                  </a:outerShdw>
                </a:effectLst>
                <a:sym typeface="Math1" pitchFamily="2" charset="2"/>
              </a:rPr>
              <a:t>n</a:t>
            </a:r>
          </a:p>
          <a:p>
            <a:pPr algn="ctr">
              <a:spcBef>
                <a:spcPct val="50000"/>
              </a:spcBef>
            </a:pPr>
            <a:r>
              <a:rPr lang="it-IT" altLang="it-IT" sz="2000" b="1">
                <a:solidFill>
                  <a:srgbClr val="F2430C"/>
                </a:solidFill>
              </a:rPr>
              <a:t>(a,b)=r</a:t>
            </a:r>
            <a:r>
              <a:rPr lang="it-IT" altLang="it-IT" sz="2000" b="1" baseline="-25000">
                <a:solidFill>
                  <a:srgbClr val="F2430C"/>
                </a:solidFill>
              </a:rPr>
              <a:t>n</a:t>
            </a:r>
            <a:r>
              <a:rPr lang="it-IT" altLang="it-IT" sz="2000" b="1">
                <a:solidFill>
                  <a:srgbClr val="F2430C"/>
                </a:solidFill>
              </a:rPr>
              <a:t> : l’ultimo resto non nullo</a:t>
            </a:r>
            <a:r>
              <a:rPr lang="it-IT" altLang="it-IT" sz="2000"/>
              <a:t> </a:t>
            </a:r>
          </a:p>
        </p:txBody>
      </p:sp>
      <p:sp>
        <p:nvSpPr>
          <p:cNvPr id="133159" name="Text Box 39"/>
          <p:cNvSpPr txBox="1">
            <a:spLocks noChangeArrowheads="1"/>
          </p:cNvSpPr>
          <p:nvPr/>
        </p:nvSpPr>
        <p:spPr bwMode="auto">
          <a:xfrm>
            <a:off x="395288" y="1628775"/>
            <a:ext cx="69119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u="sng">
                <a:solidFill>
                  <a:schemeClr val="bg1"/>
                </a:solidFill>
                <a:effectLst>
                  <a:outerShdw blurRad="38100" dist="38100" dir="2700000" algn="tl">
                    <a:srgbClr val="000000"/>
                  </a:outerShdw>
                </a:effectLst>
              </a:rPr>
              <a:t>Passo 1:</a:t>
            </a:r>
            <a:r>
              <a:rPr lang="it-IT" altLang="it-IT">
                <a:solidFill>
                  <a:schemeClr val="bg1"/>
                </a:solidFill>
                <a:effectLst>
                  <a:outerShdw blurRad="38100" dist="38100" dir="2700000" algn="tl">
                    <a:srgbClr val="000000"/>
                  </a:outerShdw>
                </a:effectLst>
              </a:rPr>
              <a:t>         (b=) r</a:t>
            </a:r>
            <a:r>
              <a:rPr lang="it-IT" altLang="it-IT" baseline="-25000">
                <a:solidFill>
                  <a:schemeClr val="bg1"/>
                </a:solidFill>
                <a:effectLst>
                  <a:outerShdw blurRad="38100" dist="38100" dir="2700000" algn="tl">
                    <a:srgbClr val="000000"/>
                  </a:outerShdw>
                </a:effectLst>
              </a:rPr>
              <a:t>0</a:t>
            </a:r>
            <a:r>
              <a:rPr lang="it-IT" altLang="it-IT">
                <a:solidFill>
                  <a:schemeClr val="bg1"/>
                </a:solidFill>
                <a:effectLst>
                  <a:outerShdw blurRad="38100" dist="38100" dir="2700000" algn="tl">
                    <a:srgbClr val="000000"/>
                  </a:outerShdw>
                </a:effectLst>
              </a:rPr>
              <a:t>=q</a:t>
            </a:r>
            <a:r>
              <a:rPr lang="it-IT" altLang="it-IT" baseline="-25000">
                <a:solidFill>
                  <a:schemeClr val="bg1"/>
                </a:solidFill>
                <a:effectLst>
                  <a:outerShdw blurRad="38100" dist="38100" dir="2700000" algn="tl">
                    <a:srgbClr val="000000"/>
                  </a:outerShdw>
                </a:effectLst>
              </a:rPr>
              <a:t>1</a:t>
            </a:r>
            <a:r>
              <a:rPr lang="it-IT" altLang="it-IT">
                <a:solidFill>
                  <a:schemeClr val="bg1"/>
                </a:solidFill>
                <a:effectLst>
                  <a:outerShdw blurRad="38100" dist="38100" dir="2700000" algn="tl">
                    <a:srgbClr val="000000"/>
                  </a:outerShdw>
                </a:effectLst>
              </a:rPr>
              <a:t>r</a:t>
            </a:r>
            <a:r>
              <a:rPr lang="it-IT" altLang="it-IT" baseline="-25000">
                <a:solidFill>
                  <a:schemeClr val="bg1"/>
                </a:solidFill>
                <a:effectLst>
                  <a:outerShdw blurRad="38100" dist="38100" dir="2700000" algn="tl">
                    <a:srgbClr val="000000"/>
                  </a:outerShdw>
                </a:effectLst>
              </a:rPr>
              <a:t>1</a:t>
            </a:r>
            <a:r>
              <a:rPr lang="it-IT" altLang="it-IT">
                <a:solidFill>
                  <a:schemeClr val="bg1"/>
                </a:solidFill>
                <a:effectLst>
                  <a:outerShdw blurRad="38100" dist="38100" dir="2700000" algn="tl">
                    <a:srgbClr val="000000"/>
                  </a:outerShdw>
                </a:effectLst>
              </a:rPr>
              <a:t>+r</a:t>
            </a:r>
            <a:r>
              <a:rPr lang="it-IT" altLang="it-IT" baseline="-25000">
                <a:solidFill>
                  <a:schemeClr val="bg1"/>
                </a:solidFill>
                <a:effectLst>
                  <a:outerShdw blurRad="38100" dist="38100" dir="2700000" algn="tl">
                    <a:srgbClr val="000000"/>
                  </a:outerShdw>
                </a:effectLst>
              </a:rPr>
              <a:t>2</a:t>
            </a:r>
            <a:r>
              <a:rPr lang="it-IT" altLang="it-IT">
                <a:solidFill>
                  <a:schemeClr val="bg1"/>
                </a:solidFill>
                <a:effectLst>
                  <a:outerShdw blurRad="38100" dist="38100" dir="2700000" algn="tl">
                    <a:srgbClr val="000000"/>
                  </a:outerShdw>
                </a:effectLst>
              </a:rPr>
              <a:t>  con  0 </a:t>
            </a:r>
            <a:r>
              <a:rPr lang="it-IT" altLang="it-IT">
                <a:effectLst>
                  <a:outerShdw blurRad="38100" dist="38100" dir="2700000" algn="tl">
                    <a:srgbClr val="000000"/>
                  </a:outerShdw>
                </a:effectLst>
                <a:sym typeface="Mathematica1" pitchFamily="2" charset="2"/>
              </a:rPr>
              <a:t></a:t>
            </a:r>
            <a:r>
              <a:rPr lang="it-IT" altLang="it-IT">
                <a:solidFill>
                  <a:schemeClr val="bg1"/>
                </a:solidFill>
                <a:effectLst>
                  <a:outerShdw blurRad="38100" dist="38100" dir="2700000" algn="tl">
                    <a:srgbClr val="000000"/>
                  </a:outerShdw>
                </a:effectLst>
                <a:sym typeface="Math1" pitchFamily="2" charset="2"/>
              </a:rPr>
              <a:t> r</a:t>
            </a:r>
            <a:r>
              <a:rPr lang="it-IT" altLang="it-IT" baseline="-25000">
                <a:solidFill>
                  <a:schemeClr val="bg1"/>
                </a:solidFill>
                <a:effectLst>
                  <a:outerShdw blurRad="38100" dist="38100" dir="2700000" algn="tl">
                    <a:srgbClr val="000000"/>
                  </a:outerShdw>
                </a:effectLst>
                <a:sym typeface="Math1" pitchFamily="2" charset="2"/>
              </a:rPr>
              <a:t>2</a:t>
            </a:r>
            <a:r>
              <a:rPr lang="it-IT" altLang="it-IT">
                <a:solidFill>
                  <a:schemeClr val="bg1"/>
                </a:solidFill>
                <a:effectLst>
                  <a:outerShdw blurRad="38100" dist="38100" dir="2700000" algn="tl">
                    <a:srgbClr val="000000"/>
                  </a:outerShdw>
                </a:effectLst>
                <a:sym typeface="Math1" pitchFamily="2" charset="2"/>
              </a:rPr>
              <a:t>&lt; 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 &lt; b</a:t>
            </a:r>
            <a:br>
              <a:rPr lang="it-IT" altLang="it-IT">
                <a:solidFill>
                  <a:schemeClr val="bg1"/>
                </a:solidFill>
                <a:effectLst>
                  <a:outerShdw blurRad="38100" dist="38100" dir="2700000" algn="tl">
                    <a:srgbClr val="000000"/>
                  </a:outerShdw>
                </a:effectLst>
                <a:sym typeface="Math1" pitchFamily="2" charset="2"/>
              </a:rPr>
            </a:br>
            <a:r>
              <a:rPr lang="it-IT" altLang="it-IT">
                <a:solidFill>
                  <a:schemeClr val="bg1"/>
                </a:solidFill>
                <a:effectLst>
                  <a:outerShdw blurRad="38100" dist="38100" dir="2700000" algn="tl">
                    <a:srgbClr val="000000"/>
                  </a:outerShdw>
                </a:effectLst>
                <a:sym typeface="Math1" pitchFamily="2" charset="2"/>
              </a:rPr>
              <a:t>     se r</a:t>
            </a:r>
            <a:r>
              <a:rPr lang="it-IT" altLang="it-IT" baseline="-25000">
                <a:solidFill>
                  <a:schemeClr val="bg1"/>
                </a:solidFill>
                <a:effectLst>
                  <a:outerShdw blurRad="38100" dist="38100" dir="2700000" algn="tl">
                    <a:srgbClr val="000000"/>
                  </a:outerShdw>
                </a:effectLst>
                <a:sym typeface="Math1" pitchFamily="2" charset="2"/>
              </a:rPr>
              <a:t>2</a:t>
            </a:r>
            <a:r>
              <a:rPr lang="it-IT" altLang="it-IT">
                <a:solidFill>
                  <a:schemeClr val="bg1"/>
                </a:solidFill>
                <a:effectLst>
                  <a:outerShdw blurRad="38100" dist="38100" dir="2700000" algn="tl">
                    <a:srgbClr val="000000"/>
                  </a:outerShdw>
                </a:effectLst>
                <a:sym typeface="Math1" pitchFamily="2" charset="2"/>
              </a:rPr>
              <a:t>=0       (a,b)=(b,r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     </a:t>
            </a:r>
          </a:p>
          <a:p>
            <a:pPr>
              <a:spcBef>
                <a:spcPct val="50000"/>
              </a:spcBef>
            </a:pPr>
            <a:r>
              <a:rPr lang="it-IT" altLang="it-IT">
                <a:solidFill>
                  <a:schemeClr val="bg1"/>
                </a:solidFill>
                <a:effectLst>
                  <a:outerShdw blurRad="38100" dist="38100" dir="2700000" algn="tl">
                    <a:srgbClr val="000000"/>
                  </a:outerShdw>
                </a:effectLst>
                <a:sym typeface="Math1" pitchFamily="2" charset="2"/>
              </a:rPr>
              <a:t>     se r</a:t>
            </a:r>
            <a:r>
              <a:rPr lang="it-IT" altLang="it-IT" baseline="-25000">
                <a:solidFill>
                  <a:schemeClr val="bg1"/>
                </a:solidFill>
                <a:effectLst>
                  <a:outerShdw blurRad="38100" dist="38100" dir="2700000" algn="tl">
                    <a:srgbClr val="000000"/>
                  </a:outerShdw>
                </a:effectLst>
                <a:sym typeface="Math1" pitchFamily="2" charset="2"/>
              </a:rPr>
              <a:t>2</a:t>
            </a:r>
            <a:r>
              <a:rPr lang="it-IT" altLang="it-IT">
                <a:solidFill>
                  <a:schemeClr val="bg1"/>
                </a:solidFill>
                <a:effectLst>
                  <a:outerShdw blurRad="38100" dist="38100" dir="2700000" algn="tl">
                    <a:srgbClr val="000000"/>
                  </a:outerShdw>
                </a:effectLst>
                <a:sym typeface="Math1" pitchFamily="2" charset="2"/>
              </a:rPr>
              <a:t>&gt;0        (a,b)=(b,r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,b-q</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)=(r</a:t>
            </a:r>
            <a:r>
              <a:rPr lang="it-IT" altLang="it-IT" baseline="-25000">
                <a:solidFill>
                  <a:schemeClr val="bg1"/>
                </a:solidFill>
                <a:effectLst>
                  <a:outerShdw blurRad="38100" dist="38100" dir="2700000" algn="tl">
                    <a:srgbClr val="000000"/>
                  </a:outerShdw>
                </a:effectLst>
                <a:sym typeface="Math1" pitchFamily="2" charset="2"/>
              </a:rPr>
              <a:t>1</a:t>
            </a:r>
            <a:r>
              <a:rPr lang="it-IT" altLang="it-IT">
                <a:solidFill>
                  <a:schemeClr val="bg1"/>
                </a:solidFill>
                <a:effectLst>
                  <a:outerShdw blurRad="38100" dist="38100" dir="2700000" algn="tl">
                    <a:srgbClr val="000000"/>
                  </a:outerShdw>
                </a:effectLst>
                <a:sym typeface="Math1" pitchFamily="2" charset="2"/>
              </a:rPr>
              <a:t>,r</a:t>
            </a:r>
            <a:r>
              <a:rPr lang="it-IT" altLang="it-IT" baseline="-25000">
                <a:solidFill>
                  <a:schemeClr val="bg1"/>
                </a:solidFill>
                <a:effectLst>
                  <a:outerShdw blurRad="38100" dist="38100" dir="2700000" algn="tl">
                    <a:srgbClr val="000000"/>
                  </a:outerShdw>
                </a:effectLst>
                <a:sym typeface="Math1" pitchFamily="2" charset="2"/>
              </a:rPr>
              <a:t>2</a:t>
            </a:r>
            <a:r>
              <a:rPr lang="it-IT" altLang="it-IT">
                <a:solidFill>
                  <a:schemeClr val="bg1"/>
                </a:solidFill>
                <a:effectLst>
                  <a:outerShdw blurRad="38100" dist="38100" dir="2700000" algn="tl">
                    <a:srgbClr val="000000"/>
                  </a:outerShdw>
                </a:effectLst>
                <a:sym typeface="Math1" pitchFamily="2" charset="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22"/>
                                        </p:tgtEl>
                                        <p:attrNameLst>
                                          <p:attrName>style.visibility</p:attrName>
                                        </p:attrNameLst>
                                      </p:cBhvr>
                                      <p:to>
                                        <p:strVal val="visible"/>
                                      </p:to>
                                    </p:set>
                                    <p:anim calcmode="lin" valueType="num">
                                      <p:cBhvr additive="base">
                                        <p:cTn id="7" dur="500" fill="hold"/>
                                        <p:tgtEl>
                                          <p:spTgt spid="133122"/>
                                        </p:tgtEl>
                                        <p:attrNameLst>
                                          <p:attrName>ppt_x</p:attrName>
                                        </p:attrNameLst>
                                      </p:cBhvr>
                                      <p:tavLst>
                                        <p:tav tm="0">
                                          <p:val>
                                            <p:strVal val="#ppt_x"/>
                                          </p:val>
                                        </p:tav>
                                        <p:tav tm="100000">
                                          <p:val>
                                            <p:strVal val="#ppt_x"/>
                                          </p:val>
                                        </p:tav>
                                      </p:tavLst>
                                    </p:anim>
                                    <p:anim calcmode="lin" valueType="num">
                                      <p:cBhvr additive="base">
                                        <p:cTn id="8" dur="500" fill="hold"/>
                                        <p:tgtEl>
                                          <p:spTgt spid="1331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9"/>
                                        </p:tgtEl>
                                        <p:attrNameLst>
                                          <p:attrName>style.visibility</p:attrName>
                                        </p:attrNameLst>
                                      </p:cBhvr>
                                      <p:to>
                                        <p:strVal val="visible"/>
                                      </p:to>
                                    </p:set>
                                    <p:anim calcmode="lin" valueType="num">
                                      <p:cBhvr additive="base">
                                        <p:cTn id="13" dur="500" fill="hold"/>
                                        <p:tgtEl>
                                          <p:spTgt spid="133159"/>
                                        </p:tgtEl>
                                        <p:attrNameLst>
                                          <p:attrName>ppt_x</p:attrName>
                                        </p:attrNameLst>
                                      </p:cBhvr>
                                      <p:tavLst>
                                        <p:tav tm="0">
                                          <p:val>
                                            <p:strVal val="#ppt_x"/>
                                          </p:val>
                                        </p:tav>
                                        <p:tav tm="100000">
                                          <p:val>
                                            <p:strVal val="#ppt_x"/>
                                          </p:val>
                                        </p:tav>
                                      </p:tavLst>
                                    </p:anim>
                                    <p:anim calcmode="lin" valueType="num">
                                      <p:cBhvr additive="base">
                                        <p:cTn id="14" dur="500" fill="hold"/>
                                        <p:tgtEl>
                                          <p:spTgt spid="13315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30"/>
                                        </p:tgtEl>
                                        <p:attrNameLst>
                                          <p:attrName>style.visibility</p:attrName>
                                        </p:attrNameLst>
                                      </p:cBhvr>
                                      <p:to>
                                        <p:strVal val="visible"/>
                                      </p:to>
                                    </p:set>
                                    <p:anim calcmode="lin" valueType="num">
                                      <p:cBhvr additive="base">
                                        <p:cTn id="19" dur="500" fill="hold"/>
                                        <p:tgtEl>
                                          <p:spTgt spid="133130"/>
                                        </p:tgtEl>
                                        <p:attrNameLst>
                                          <p:attrName>ppt_x</p:attrName>
                                        </p:attrNameLst>
                                      </p:cBhvr>
                                      <p:tavLst>
                                        <p:tav tm="0">
                                          <p:val>
                                            <p:strVal val="#ppt_x"/>
                                          </p:val>
                                        </p:tav>
                                        <p:tav tm="100000">
                                          <p:val>
                                            <p:strVal val="#ppt_x"/>
                                          </p:val>
                                        </p:tav>
                                      </p:tavLst>
                                    </p:anim>
                                    <p:anim calcmode="lin" valueType="num">
                                      <p:cBhvr additive="base">
                                        <p:cTn id="20" dur="500" fill="hold"/>
                                        <p:tgtEl>
                                          <p:spTgt spid="1331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30" grpId="0"/>
      <p:bldP spid="13315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lgn="ctr"/>
            <a:r>
              <a:rPr lang="it-IT" altLang="it-IT">
                <a:solidFill>
                  <a:srgbClr val="F2430C"/>
                </a:solidFill>
              </a:rPr>
              <a:t>ESEMPIO di AE:  </a:t>
            </a:r>
            <a:r>
              <a:rPr lang="it-IT" altLang="it-IT" sz="3200">
                <a:solidFill>
                  <a:srgbClr val="F2430C"/>
                </a:solidFill>
              </a:rPr>
              <a:t>MCD(90,17)</a:t>
            </a:r>
          </a:p>
        </p:txBody>
      </p:sp>
      <p:sp>
        <p:nvSpPr>
          <p:cNvPr id="216067" name="Rectangle 3"/>
          <p:cNvSpPr>
            <a:spLocks noGrp="1" noChangeArrowheads="1"/>
          </p:cNvSpPr>
          <p:nvPr>
            <p:ph type="body" sz="half" idx="1"/>
          </p:nvPr>
        </p:nvSpPr>
        <p:spPr/>
        <p:txBody>
          <a:bodyPr/>
          <a:lstStyle/>
          <a:p>
            <a:pPr>
              <a:buFontTx/>
              <a:buNone/>
            </a:pPr>
            <a:endParaRPr lang="it-IT" altLang="it-IT" sz="2800">
              <a:solidFill>
                <a:schemeClr val="bg1"/>
              </a:solidFill>
            </a:endParaRPr>
          </a:p>
          <a:p>
            <a:pPr>
              <a:buFontTx/>
              <a:buNone/>
            </a:pPr>
            <a:r>
              <a:rPr lang="it-IT" altLang="it-IT" sz="3600">
                <a:solidFill>
                  <a:srgbClr val="FFFF00"/>
                </a:solidFill>
              </a:rPr>
              <a:t>     </a:t>
            </a:r>
            <a:r>
              <a:rPr lang="it-IT" altLang="it-IT" sz="3600">
                <a:solidFill>
                  <a:srgbClr val="F2430C"/>
                </a:solidFill>
              </a:rPr>
              <a:t>(90,17)=1</a:t>
            </a:r>
          </a:p>
          <a:p>
            <a:pPr algn="ctr">
              <a:buFontTx/>
              <a:buNone/>
            </a:pPr>
            <a:endParaRPr lang="it-IT" altLang="it-IT" sz="3600">
              <a:solidFill>
                <a:schemeClr val="hlink"/>
              </a:solidFill>
            </a:endParaRPr>
          </a:p>
          <a:p>
            <a:pPr algn="ctr">
              <a:buFontTx/>
              <a:buNone/>
            </a:pPr>
            <a:endParaRPr lang="it-IT" altLang="it-IT" sz="2800"/>
          </a:p>
        </p:txBody>
      </p:sp>
      <p:graphicFrame>
        <p:nvGraphicFramePr>
          <p:cNvPr id="216109" name="Group 45"/>
          <p:cNvGraphicFramePr>
            <a:graphicFrameLocks noGrp="1"/>
          </p:cNvGraphicFramePr>
          <p:nvPr>
            <p:ph sz="half" idx="2"/>
          </p:nvPr>
        </p:nvGraphicFramePr>
        <p:xfrm>
          <a:off x="4211638" y="1484313"/>
          <a:ext cx="3889375" cy="4116387"/>
        </p:xfrm>
        <a:graphic>
          <a:graphicData uri="http://schemas.openxmlformats.org/drawingml/2006/table">
            <a:tbl>
              <a:tblPr/>
              <a:tblGrid>
                <a:gridCol w="792162"/>
                <a:gridCol w="1562100"/>
                <a:gridCol w="1535113"/>
              </a:tblGrid>
              <a:tr h="396875">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PASSO k </a:t>
                      </a:r>
                      <a:endParaRPr kumimoji="0" lang="it-IT" altLang="it-IT" sz="18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RESTO r</a:t>
                      </a:r>
                      <a:r>
                        <a:rPr kumimoji="0" lang="it-IT" altLang="it-IT" sz="1000" b="1" i="0" u="none" strike="noStrike" cap="none" normalizeH="0" baseline="-30000" smtClean="0">
                          <a:ln>
                            <a:noFill/>
                          </a:ln>
                          <a:solidFill>
                            <a:schemeClr val="bg2"/>
                          </a:solidFill>
                          <a:effectLst/>
                          <a:latin typeface="Times New Roman" panose="02020603050405020304" pitchFamily="18" charset="0"/>
                          <a:cs typeface="Times New Roman" panose="02020603050405020304" pitchFamily="18" charset="0"/>
                        </a:rPr>
                        <a:t>k</a:t>
                      </a:r>
                      <a:r>
                        <a:rPr kumimoji="0" lang="it-IT" altLang="it-IT" sz="1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 </a:t>
                      </a:r>
                      <a:endParaRPr kumimoji="0" lang="it-IT" altLang="it-IT" sz="18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QUOZIENTE q</a:t>
                      </a:r>
                      <a:r>
                        <a:rPr kumimoji="0" lang="it-IT" altLang="it-IT" sz="1000" b="1" i="0" u="none" strike="noStrike" cap="none" normalizeH="0" baseline="-30000" smtClean="0">
                          <a:ln>
                            <a:noFill/>
                          </a:ln>
                          <a:solidFill>
                            <a:schemeClr val="bg2"/>
                          </a:solidFill>
                          <a:effectLst/>
                          <a:latin typeface="Times New Roman" panose="02020603050405020304" pitchFamily="18" charset="0"/>
                          <a:cs typeface="Times New Roman" panose="02020603050405020304" pitchFamily="18" charset="0"/>
                        </a:rPr>
                        <a:t>k</a:t>
                      </a:r>
                      <a:r>
                        <a:rPr kumimoji="0" lang="it-IT" altLang="it-IT" sz="1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 </a:t>
                      </a:r>
                      <a:endParaRPr kumimoji="0" lang="it-IT" altLang="it-IT" sz="18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r>
              <a:tr h="588963">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-1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90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593725">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0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17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5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54050">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1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5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3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52463">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2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2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2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54050">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3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1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2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576263">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0"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4 </a:t>
                      </a:r>
                      <a:endParaRPr kumimoji="0" lang="it-IT" altLang="it-IT" sz="1200" b="0"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0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chemeClr val="bg2"/>
                          </a:solidFill>
                          <a:effectLst/>
                          <a:latin typeface="Times New Roman" panose="02020603050405020304" pitchFamily="18" charset="0"/>
                          <a:cs typeface="Times New Roman" panose="02020603050405020304" pitchFamily="18" charset="0"/>
                        </a:rPr>
                        <a:t>*** </a:t>
                      </a:r>
                      <a:endParaRPr kumimoji="0" lang="it-IT" altLang="it-IT" sz="2000" b="1" i="0" u="none" strike="noStrike" cap="none" normalizeH="0" baseline="0" smtClean="0">
                        <a:ln>
                          <a:noFill/>
                        </a:ln>
                        <a:solidFill>
                          <a:schemeClr val="bg2"/>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468313" y="692150"/>
            <a:ext cx="8229600" cy="1384300"/>
          </a:xfrm>
        </p:spPr>
        <p:txBody>
          <a:bodyPr/>
          <a:lstStyle/>
          <a:p>
            <a:pPr algn="ctr"/>
            <a:r>
              <a:rPr lang="it-IT" altLang="it-IT" sz="4000" b="1">
                <a:solidFill>
                  <a:schemeClr val="hlink"/>
                </a:solidFill>
              </a:rPr>
              <a:t>Algoritmo di Euclide Esteso</a:t>
            </a:r>
            <a:r>
              <a:rPr lang="it-IT" altLang="it-IT" sz="3600" b="1">
                <a:solidFill>
                  <a:schemeClr val="hlink"/>
                </a:solidFill>
              </a:rPr>
              <a:t/>
            </a:r>
            <a:br>
              <a:rPr lang="it-IT" altLang="it-IT" sz="3600" b="1">
                <a:solidFill>
                  <a:schemeClr val="hlink"/>
                </a:solidFill>
              </a:rPr>
            </a:br>
            <a:r>
              <a:rPr lang="it-IT" altLang="it-IT" sz="1800">
                <a:solidFill>
                  <a:srgbClr val="9DFF9D"/>
                </a:solidFill>
              </a:rPr>
              <a:t>Calcola MCD(a,b) e lo esprime come combinazione lineare di a e b</a:t>
            </a:r>
            <a:r>
              <a:rPr lang="it-IT" altLang="it-IT" sz="3600">
                <a:solidFill>
                  <a:srgbClr val="9DFF9D"/>
                </a:solidFill>
              </a:rPr>
              <a:t> </a:t>
            </a:r>
            <a:br>
              <a:rPr lang="it-IT" altLang="it-IT" sz="3600">
                <a:solidFill>
                  <a:srgbClr val="9DFF9D"/>
                </a:solidFill>
              </a:rPr>
            </a:br>
            <a:endParaRPr lang="it-IT" altLang="it-IT" sz="3600">
              <a:solidFill>
                <a:srgbClr val="9DFF9D"/>
              </a:solidFill>
            </a:endParaRPr>
          </a:p>
        </p:txBody>
      </p:sp>
      <p:sp>
        <p:nvSpPr>
          <p:cNvPr id="218115" name="Rectangle 3"/>
          <p:cNvSpPr>
            <a:spLocks noGrp="1" noChangeArrowheads="1"/>
          </p:cNvSpPr>
          <p:nvPr>
            <p:ph type="body" idx="1"/>
          </p:nvPr>
        </p:nvSpPr>
        <p:spPr>
          <a:xfrm>
            <a:off x="304800" y="1981200"/>
            <a:ext cx="8534400" cy="4114800"/>
          </a:xfrm>
        </p:spPr>
        <p:txBody>
          <a:bodyPr/>
          <a:lstStyle/>
          <a:p>
            <a:pPr>
              <a:lnSpc>
                <a:spcPct val="90000"/>
              </a:lnSpc>
              <a:spcBef>
                <a:spcPct val="50000"/>
              </a:spcBef>
              <a:buClrTx/>
              <a:buSzTx/>
              <a:buFontTx/>
              <a:buNone/>
            </a:pPr>
            <a:r>
              <a:rPr lang="it-IT" altLang="it-IT" sz="1800" u="sng"/>
              <a:t>Dal passo k-1 ricaviamo:</a:t>
            </a:r>
            <a:r>
              <a:rPr lang="it-IT" altLang="it-IT" sz="1800"/>
              <a:t>          </a:t>
            </a:r>
            <a:r>
              <a:rPr lang="it-IT" altLang="it-IT" sz="1800">
                <a:sym typeface="Math1" pitchFamily="2" charset="2"/>
              </a:rPr>
              <a:t/>
            </a:r>
            <a:br>
              <a:rPr lang="it-IT" altLang="it-IT" sz="1800">
                <a:sym typeface="Math1" pitchFamily="2" charset="2"/>
              </a:rPr>
            </a:br>
            <a:r>
              <a:rPr lang="it-IT" altLang="it-IT" sz="1800">
                <a:sym typeface="Math1" pitchFamily="2" charset="2"/>
              </a:rPr>
              <a:t>     (^)                     </a:t>
            </a:r>
            <a:r>
              <a:rPr lang="en-GB" altLang="it-IT">
                <a:sym typeface="Math1" pitchFamily="2" charset="2"/>
              </a:rPr>
              <a:t>r</a:t>
            </a:r>
            <a:r>
              <a:rPr lang="en-GB" altLang="it-IT" baseline="-25000">
                <a:sym typeface="Math1" pitchFamily="2" charset="2"/>
              </a:rPr>
              <a:t>k</a:t>
            </a:r>
            <a:r>
              <a:rPr lang="en-GB" altLang="it-IT">
                <a:sym typeface="Math1" pitchFamily="2" charset="2"/>
              </a:rPr>
              <a:t>   =   r</a:t>
            </a:r>
            <a:r>
              <a:rPr lang="en-GB" altLang="it-IT" baseline="-25000">
                <a:sym typeface="Math1" pitchFamily="2" charset="2"/>
              </a:rPr>
              <a:t>k-2</a:t>
            </a:r>
            <a:r>
              <a:rPr lang="en-GB" altLang="it-IT">
                <a:sym typeface="Math1" pitchFamily="2" charset="2"/>
              </a:rPr>
              <a:t> - q</a:t>
            </a:r>
            <a:r>
              <a:rPr lang="en-GB" altLang="it-IT" baseline="-25000">
                <a:sym typeface="Math1" pitchFamily="2" charset="2"/>
              </a:rPr>
              <a:t>k-1</a:t>
            </a:r>
            <a:r>
              <a:rPr lang="en-GB" altLang="it-IT">
                <a:sym typeface="Math1" pitchFamily="2" charset="2"/>
              </a:rPr>
              <a:t>r</a:t>
            </a:r>
            <a:r>
              <a:rPr lang="en-GB" altLang="it-IT" baseline="-25000">
                <a:sym typeface="Math1" pitchFamily="2" charset="2"/>
              </a:rPr>
              <a:t>k-1</a:t>
            </a:r>
            <a:r>
              <a:rPr lang="en-GB" altLang="it-IT">
                <a:sym typeface="Math1" pitchFamily="2" charset="2"/>
              </a:rPr>
              <a:t> </a:t>
            </a:r>
          </a:p>
          <a:p>
            <a:pPr>
              <a:lnSpc>
                <a:spcPct val="90000"/>
              </a:lnSpc>
              <a:spcBef>
                <a:spcPct val="50000"/>
              </a:spcBef>
              <a:buClrTx/>
              <a:buSzTx/>
              <a:buFontTx/>
              <a:buNone/>
            </a:pPr>
            <a:r>
              <a:rPr lang="en-GB" altLang="it-IT" sz="2400">
                <a:solidFill>
                  <a:schemeClr val="hlink"/>
                </a:solidFill>
                <a:sym typeface="Math1" pitchFamily="2" charset="2"/>
              </a:rPr>
              <a:t>Ogni resto è c.l. dei due resti precedenti</a:t>
            </a:r>
          </a:p>
          <a:p>
            <a:pPr>
              <a:lnSpc>
                <a:spcPct val="90000"/>
              </a:lnSpc>
              <a:spcBef>
                <a:spcPct val="50000"/>
              </a:spcBef>
              <a:buClrTx/>
              <a:buSzTx/>
              <a:buFontTx/>
              <a:buNone/>
            </a:pPr>
            <a:r>
              <a:rPr lang="it-IT" altLang="it-IT" sz="2400">
                <a:sym typeface="Math1" pitchFamily="2" charset="2"/>
              </a:rPr>
              <a:t>    All'indietro, a partire da d=(a,b) = r</a:t>
            </a:r>
            <a:r>
              <a:rPr lang="it-IT" altLang="it-IT" sz="2400" baseline="-25000">
                <a:sym typeface="Math1" pitchFamily="2" charset="2"/>
              </a:rPr>
              <a:t>n </a:t>
            </a:r>
            <a:r>
              <a:rPr lang="en-GB" altLang="it-IT" sz="2400">
                <a:sym typeface="Math1" pitchFamily="2" charset="2"/>
              </a:rPr>
              <a:t>= r</a:t>
            </a:r>
            <a:r>
              <a:rPr lang="en-GB" altLang="it-IT" sz="2400" baseline="-25000">
                <a:sym typeface="Math1" pitchFamily="2" charset="2"/>
              </a:rPr>
              <a:t>n-2</a:t>
            </a:r>
            <a:r>
              <a:rPr lang="en-GB" altLang="it-IT" sz="2400">
                <a:sym typeface="Math1" pitchFamily="2" charset="2"/>
              </a:rPr>
              <a:t> - q</a:t>
            </a:r>
            <a:r>
              <a:rPr lang="en-GB" altLang="it-IT" sz="2400" baseline="-25000">
                <a:sym typeface="Math1" pitchFamily="2" charset="2"/>
              </a:rPr>
              <a:t>n-1</a:t>
            </a:r>
            <a:r>
              <a:rPr lang="en-GB" altLang="it-IT" sz="2400">
                <a:sym typeface="Math1" pitchFamily="2" charset="2"/>
              </a:rPr>
              <a:t>r</a:t>
            </a:r>
            <a:r>
              <a:rPr lang="en-GB" altLang="it-IT" sz="2400" baseline="-25000">
                <a:sym typeface="Math1" pitchFamily="2" charset="2"/>
              </a:rPr>
              <a:t>n-1</a:t>
            </a:r>
            <a:r>
              <a:rPr lang="en-GB" altLang="it-IT">
                <a:sym typeface="Math1" pitchFamily="2" charset="2"/>
              </a:rPr>
              <a:t> </a:t>
            </a:r>
            <a:r>
              <a:rPr lang="it-IT" altLang="it-IT" sz="2400">
                <a:sym typeface="Math1" pitchFamily="2" charset="2"/>
              </a:rPr>
              <a:t>si ottiene d come combinazione lineare, con coefficienti interi, di a e b.</a:t>
            </a:r>
          </a:p>
          <a:p>
            <a:pPr>
              <a:lnSpc>
                <a:spcPct val="90000"/>
              </a:lnSpc>
              <a:spcBef>
                <a:spcPct val="50000"/>
              </a:spcBef>
              <a:buClrTx/>
              <a:buSzTx/>
              <a:buFontTx/>
              <a:buNone/>
            </a:pPr>
            <a:r>
              <a:rPr lang="it-IT" altLang="it-IT" sz="2000">
                <a:sym typeface="Math1" pitchFamily="2" charset="2"/>
              </a:rPr>
              <a:t>Cioè, vale la  </a:t>
            </a:r>
          </a:p>
          <a:p>
            <a:pPr>
              <a:lnSpc>
                <a:spcPct val="90000"/>
              </a:lnSpc>
              <a:spcBef>
                <a:spcPct val="50000"/>
              </a:spcBef>
              <a:buClrTx/>
              <a:buSzTx/>
              <a:buFontTx/>
              <a:buNone/>
            </a:pPr>
            <a:r>
              <a:rPr lang="it-IT" altLang="it-IT" sz="2800" b="1">
                <a:solidFill>
                  <a:srgbClr val="FFFF00"/>
                </a:solidFill>
                <a:sym typeface="Math1" pitchFamily="2" charset="2"/>
              </a:rPr>
              <a:t>Identità di Bézout</a:t>
            </a:r>
            <a:r>
              <a:rPr lang="it-IT" altLang="it-IT" sz="2400" b="1">
                <a:solidFill>
                  <a:srgbClr val="FFFF00"/>
                </a:solidFill>
                <a:sym typeface="Math1" pitchFamily="2" charset="2"/>
              </a:rPr>
              <a:t>  </a:t>
            </a:r>
            <a:r>
              <a:rPr lang="it-IT" altLang="it-IT" sz="2400" b="1">
                <a:sym typeface="Math1" pitchFamily="2" charset="2"/>
              </a:rPr>
              <a:t>Esistono due interi u, v tali che</a:t>
            </a:r>
          </a:p>
          <a:p>
            <a:pPr algn="ctr">
              <a:lnSpc>
                <a:spcPct val="90000"/>
              </a:lnSpc>
              <a:spcBef>
                <a:spcPct val="50000"/>
              </a:spcBef>
              <a:buClrTx/>
              <a:buSzTx/>
              <a:buFontTx/>
              <a:buNone/>
            </a:pPr>
            <a:r>
              <a:rPr lang="it-IT" altLang="it-IT" b="1">
                <a:solidFill>
                  <a:srgbClr val="FFFF00"/>
                </a:solidFill>
                <a:sym typeface="Math1" pitchFamily="2" charset="2"/>
              </a:rPr>
              <a:t>d = (a,b)  =  au + bv</a:t>
            </a:r>
            <a:r>
              <a:rPr lang="it-IT" altLang="it-IT">
                <a:sym typeface="Math1" pitchFamily="2" charset="2"/>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B9CCFD"/>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title" sz="quarter"/>
          </p:nvPr>
        </p:nvSpPr>
        <p:spPr>
          <a:xfrm>
            <a:off x="609600" y="1981200"/>
            <a:ext cx="8229600" cy="4681538"/>
          </a:xfrm>
          <a:noFill/>
        </p:spPr>
        <p:txBody>
          <a:bodyPr/>
          <a:lstStyle/>
          <a:p>
            <a:r>
              <a:rPr lang="it-IT" altLang="it-IT" sz="1800" u="sng">
                <a:solidFill>
                  <a:srgbClr val="FFFF00"/>
                </a:solidFill>
              </a:rPr>
              <a:t>Idea per trovare u e v</a:t>
            </a:r>
            <a:r>
              <a:rPr lang="it-IT" altLang="it-IT" sz="1800">
                <a:solidFill>
                  <a:srgbClr val="FFFF00"/>
                </a:solidFill>
              </a:rPr>
              <a:t>: aggiungere due colonne alla Tavola, inserire u</a:t>
            </a:r>
            <a:r>
              <a:rPr lang="it-IT" altLang="it-IT" sz="1800" baseline="-25000">
                <a:solidFill>
                  <a:srgbClr val="FFFF00"/>
                </a:solidFill>
              </a:rPr>
              <a:t>k </a:t>
            </a:r>
            <a:r>
              <a:rPr lang="it-IT" altLang="it-IT" sz="1800">
                <a:solidFill>
                  <a:srgbClr val="FFFF00"/>
                </a:solidFill>
              </a:rPr>
              <a:t>e v</a:t>
            </a:r>
            <a:r>
              <a:rPr lang="it-IT" altLang="it-IT" sz="1800" baseline="-25000">
                <a:solidFill>
                  <a:srgbClr val="FFFF00"/>
                </a:solidFill>
              </a:rPr>
              <a:t>k</a:t>
            </a:r>
            <a:r>
              <a:rPr lang="it-IT" altLang="it-IT" sz="1800">
                <a:solidFill>
                  <a:srgbClr val="FFFF00"/>
                </a:solidFill>
              </a:rPr>
              <a:t> ad ogni passo k, mantenendo sempre vera la condizione</a:t>
            </a:r>
            <a:r>
              <a:rPr lang="it-IT" altLang="it-IT" sz="1800"/>
              <a:t>     </a:t>
            </a:r>
            <a:r>
              <a:rPr lang="de-DE" altLang="it-IT" sz="1800">
                <a:solidFill>
                  <a:schemeClr val="bg1"/>
                </a:solidFill>
                <a:effectLst/>
              </a:rPr>
              <a:t>r</a:t>
            </a:r>
            <a:r>
              <a:rPr lang="de-DE" altLang="it-IT" sz="1800" baseline="-25000">
                <a:solidFill>
                  <a:schemeClr val="bg1"/>
                </a:solidFill>
                <a:effectLst/>
              </a:rPr>
              <a:t>k</a:t>
            </a:r>
            <a:r>
              <a:rPr lang="de-DE" altLang="it-IT" sz="1800">
                <a:solidFill>
                  <a:schemeClr val="bg1"/>
                </a:solidFill>
                <a:effectLst/>
              </a:rPr>
              <a:t> = a u</a:t>
            </a:r>
            <a:r>
              <a:rPr lang="de-DE" altLang="it-IT" sz="1800" baseline="-25000">
                <a:solidFill>
                  <a:schemeClr val="bg1"/>
                </a:solidFill>
                <a:effectLst/>
              </a:rPr>
              <a:t>k</a:t>
            </a:r>
            <a:r>
              <a:rPr lang="de-DE" altLang="it-IT" sz="1800">
                <a:solidFill>
                  <a:schemeClr val="bg1"/>
                </a:solidFill>
                <a:effectLst/>
              </a:rPr>
              <a:t>+ b v</a:t>
            </a:r>
            <a:r>
              <a:rPr lang="de-DE" altLang="it-IT" sz="1800" baseline="-25000">
                <a:solidFill>
                  <a:schemeClr val="bg1"/>
                </a:solidFill>
                <a:effectLst/>
              </a:rPr>
              <a:t>k</a:t>
            </a:r>
            <a:br>
              <a:rPr lang="de-DE" altLang="it-IT" sz="1800" baseline="-25000">
                <a:solidFill>
                  <a:schemeClr val="bg1"/>
                </a:solidFill>
                <a:effectLst/>
              </a:rPr>
            </a:br>
            <a:r>
              <a:rPr lang="de-DE" altLang="it-IT" sz="1800" baseline="-25000">
                <a:solidFill>
                  <a:schemeClr val="bg1"/>
                </a:solidFill>
                <a:effectLst/>
              </a:rPr>
              <a:t/>
            </a:r>
            <a:br>
              <a:rPr lang="de-DE" altLang="it-IT" sz="1800" baseline="-25000">
                <a:solidFill>
                  <a:schemeClr val="bg1"/>
                </a:solidFill>
                <a:effectLst/>
              </a:rPr>
            </a:br>
            <a:r>
              <a:rPr lang="it-IT" altLang="it-IT" sz="1800">
                <a:solidFill>
                  <a:srgbClr val="FFFF00"/>
                </a:solidFill>
              </a:rPr>
              <a:t>Si parte dalle:                       </a:t>
            </a:r>
            <a:r>
              <a:rPr lang="en-GB" altLang="it-IT" sz="2000">
                <a:solidFill>
                  <a:schemeClr val="bg1"/>
                </a:solidFill>
                <a:sym typeface="Math1" pitchFamily="2" charset="2"/>
              </a:rPr>
              <a:t>r</a:t>
            </a:r>
            <a:r>
              <a:rPr lang="en-GB" altLang="it-IT" sz="2000" baseline="-25000">
                <a:solidFill>
                  <a:schemeClr val="bg1"/>
                </a:solidFill>
                <a:sym typeface="Math1" pitchFamily="2" charset="2"/>
              </a:rPr>
              <a:t>k</a:t>
            </a:r>
            <a:r>
              <a:rPr lang="en-GB" altLang="it-IT" sz="2000">
                <a:solidFill>
                  <a:schemeClr val="bg1"/>
                </a:solidFill>
                <a:sym typeface="Math1" pitchFamily="2" charset="2"/>
              </a:rPr>
              <a:t> = r</a:t>
            </a:r>
            <a:r>
              <a:rPr lang="en-GB" altLang="it-IT" sz="2000" baseline="-25000">
                <a:solidFill>
                  <a:schemeClr val="bg1"/>
                </a:solidFill>
                <a:sym typeface="Math1" pitchFamily="2" charset="2"/>
              </a:rPr>
              <a:t>k-2</a:t>
            </a:r>
            <a:r>
              <a:rPr lang="en-GB" altLang="it-IT" sz="2000">
                <a:solidFill>
                  <a:schemeClr val="bg1"/>
                </a:solidFill>
                <a:sym typeface="Math1" pitchFamily="2" charset="2"/>
              </a:rPr>
              <a:t> - q</a:t>
            </a:r>
            <a:r>
              <a:rPr lang="en-GB" altLang="it-IT" sz="2000" baseline="-25000">
                <a:solidFill>
                  <a:schemeClr val="bg1"/>
                </a:solidFill>
                <a:sym typeface="Math1" pitchFamily="2" charset="2"/>
              </a:rPr>
              <a:t>k-1</a:t>
            </a:r>
            <a:r>
              <a:rPr lang="en-GB" altLang="it-IT" sz="2000">
                <a:solidFill>
                  <a:schemeClr val="bg1"/>
                </a:solidFill>
                <a:sym typeface="Math1" pitchFamily="2" charset="2"/>
              </a:rPr>
              <a:t>r</a:t>
            </a:r>
            <a:r>
              <a:rPr lang="en-GB" altLang="it-IT" sz="2000" baseline="-25000">
                <a:solidFill>
                  <a:schemeClr val="bg1"/>
                </a:solidFill>
                <a:sym typeface="Math1" pitchFamily="2" charset="2"/>
              </a:rPr>
              <a:t>k-1</a:t>
            </a:r>
            <a:br>
              <a:rPr lang="en-GB" altLang="it-IT" sz="2000" baseline="-25000">
                <a:solidFill>
                  <a:schemeClr val="bg1"/>
                </a:solidFill>
                <a:sym typeface="Math1" pitchFamily="2" charset="2"/>
              </a:rPr>
            </a:br>
            <a:r>
              <a:rPr lang="en-GB" altLang="it-IT" sz="2000" baseline="-25000">
                <a:solidFill>
                  <a:schemeClr val="bg1"/>
                </a:solidFill>
                <a:sym typeface="Math1" pitchFamily="2" charset="2"/>
              </a:rPr>
              <a:t>		</a:t>
            </a:r>
            <a:r>
              <a:rPr lang="en-GB" altLang="it-IT" sz="2000" b="1" baseline="-25000">
                <a:solidFill>
                  <a:schemeClr val="bg1"/>
                </a:solidFill>
                <a:sym typeface="Math1" pitchFamily="2" charset="2"/>
              </a:rPr>
              <a:t>	       </a:t>
            </a:r>
            <a:r>
              <a:rPr lang="de-DE" altLang="it-IT" sz="1800" b="1">
                <a:solidFill>
                  <a:schemeClr val="bg1"/>
                </a:solidFill>
                <a:effectLst/>
              </a:rPr>
              <a:t>r</a:t>
            </a:r>
            <a:r>
              <a:rPr lang="de-DE" altLang="it-IT" sz="1800" b="1" baseline="-25000">
                <a:solidFill>
                  <a:schemeClr val="bg1"/>
                </a:solidFill>
                <a:effectLst/>
              </a:rPr>
              <a:t>k</a:t>
            </a:r>
            <a:r>
              <a:rPr lang="de-DE" altLang="it-IT" sz="1800" b="1">
                <a:solidFill>
                  <a:schemeClr val="bg1"/>
                </a:solidFill>
                <a:effectLst/>
              </a:rPr>
              <a:t> = a u</a:t>
            </a:r>
            <a:r>
              <a:rPr lang="de-DE" altLang="it-IT" sz="1800" b="1" baseline="-25000">
                <a:solidFill>
                  <a:schemeClr val="bg1"/>
                </a:solidFill>
                <a:effectLst/>
              </a:rPr>
              <a:t>k</a:t>
            </a:r>
            <a:r>
              <a:rPr lang="de-DE" altLang="it-IT" sz="1800" b="1">
                <a:solidFill>
                  <a:schemeClr val="bg1"/>
                </a:solidFill>
                <a:effectLst/>
              </a:rPr>
              <a:t>+ b v</a:t>
            </a:r>
            <a:r>
              <a:rPr lang="de-DE" altLang="it-IT" sz="1800" b="1" baseline="-25000">
                <a:solidFill>
                  <a:schemeClr val="bg1"/>
                </a:solidFill>
                <a:effectLst/>
              </a:rPr>
              <a:t>k</a:t>
            </a:r>
            <a:br>
              <a:rPr lang="de-DE" altLang="it-IT" sz="1800" b="1" baseline="-25000">
                <a:solidFill>
                  <a:schemeClr val="bg1"/>
                </a:solidFill>
                <a:effectLst/>
              </a:rPr>
            </a:br>
            <a:r>
              <a:rPr lang="en-GB" altLang="it-IT" sz="2000" baseline="-25000">
                <a:solidFill>
                  <a:schemeClr val="bg1"/>
                </a:solidFill>
                <a:sym typeface="Math1" pitchFamily="2" charset="2"/>
              </a:rPr>
              <a:t/>
            </a:r>
            <a:br>
              <a:rPr lang="en-GB" altLang="it-IT" sz="2000" baseline="-25000">
                <a:solidFill>
                  <a:schemeClr val="bg1"/>
                </a:solidFill>
                <a:sym typeface="Math1" pitchFamily="2" charset="2"/>
              </a:rPr>
            </a:br>
            <a:r>
              <a:rPr lang="it-IT" altLang="it-IT" sz="1800">
                <a:solidFill>
                  <a:srgbClr val="FFFF00"/>
                </a:solidFill>
              </a:rPr>
              <a:t>Si sostituiscono le relazioni</a:t>
            </a:r>
            <a:r>
              <a:rPr lang="it-IT" altLang="it-IT" sz="1800"/>
              <a:t> </a:t>
            </a:r>
            <a:r>
              <a:rPr lang="de-DE" altLang="it-IT" sz="1800" baseline="-25000">
                <a:solidFill>
                  <a:schemeClr val="bg1"/>
                </a:solidFill>
                <a:effectLst/>
              </a:rPr>
              <a:t/>
            </a:r>
            <a:br>
              <a:rPr lang="de-DE" altLang="it-IT" sz="1800" baseline="-25000">
                <a:solidFill>
                  <a:schemeClr val="bg1"/>
                </a:solidFill>
                <a:effectLst/>
              </a:rPr>
            </a:br>
            <a:r>
              <a:rPr lang="de-DE" altLang="it-IT" sz="1800" baseline="-25000">
                <a:solidFill>
                  <a:schemeClr val="bg1"/>
                </a:solidFill>
                <a:effectLst/>
              </a:rPr>
              <a:t>                                                                       </a:t>
            </a:r>
            <a:r>
              <a:rPr lang="it-IT" altLang="it-IT" sz="1800" b="1">
                <a:solidFill>
                  <a:schemeClr val="bg1"/>
                </a:solidFill>
                <a:effectLst/>
              </a:rPr>
              <a:t>r</a:t>
            </a:r>
            <a:r>
              <a:rPr lang="it-IT" altLang="it-IT" sz="1800" b="1" baseline="-25000">
                <a:solidFill>
                  <a:schemeClr val="bg1"/>
                </a:solidFill>
                <a:effectLst/>
              </a:rPr>
              <a:t>k-2</a:t>
            </a:r>
            <a:r>
              <a:rPr lang="it-IT" altLang="it-IT" sz="1800" b="1">
                <a:solidFill>
                  <a:schemeClr val="bg1"/>
                </a:solidFill>
                <a:effectLst/>
              </a:rPr>
              <a:t> = au</a:t>
            </a:r>
            <a:r>
              <a:rPr lang="it-IT" altLang="it-IT" sz="1800" b="1" baseline="-25000">
                <a:solidFill>
                  <a:schemeClr val="bg1"/>
                </a:solidFill>
                <a:effectLst/>
              </a:rPr>
              <a:t>k-2</a:t>
            </a:r>
            <a:r>
              <a:rPr lang="it-IT" altLang="it-IT" sz="1800" b="1">
                <a:solidFill>
                  <a:schemeClr val="bg1"/>
                </a:solidFill>
                <a:effectLst/>
              </a:rPr>
              <a:t> +bv</a:t>
            </a:r>
            <a:r>
              <a:rPr lang="it-IT" altLang="it-IT" sz="1800" b="1" baseline="-25000">
                <a:solidFill>
                  <a:schemeClr val="bg1"/>
                </a:solidFill>
                <a:effectLst/>
              </a:rPr>
              <a:t>k-2</a:t>
            </a:r>
            <a:r>
              <a:rPr lang="it-IT" altLang="it-IT" sz="1800">
                <a:solidFill>
                  <a:schemeClr val="bg1"/>
                </a:solidFill>
                <a:effectLst/>
              </a:rPr>
              <a:t/>
            </a:r>
            <a:br>
              <a:rPr lang="it-IT" altLang="it-IT" sz="1800">
                <a:solidFill>
                  <a:schemeClr val="bg1"/>
                </a:solidFill>
                <a:effectLst/>
              </a:rPr>
            </a:br>
            <a:r>
              <a:rPr lang="it-IT" altLang="it-IT" sz="1800">
                <a:solidFill>
                  <a:schemeClr val="bg1"/>
                </a:solidFill>
                <a:effectLst/>
              </a:rPr>
              <a:t>                                               </a:t>
            </a:r>
            <a:r>
              <a:rPr lang="it-IT" altLang="it-IT" sz="1800" b="1">
                <a:solidFill>
                  <a:schemeClr val="bg1"/>
                </a:solidFill>
                <a:effectLst/>
              </a:rPr>
              <a:t>r</a:t>
            </a:r>
            <a:r>
              <a:rPr lang="it-IT" altLang="it-IT" sz="1800" b="1" baseline="-25000">
                <a:solidFill>
                  <a:schemeClr val="bg1"/>
                </a:solidFill>
                <a:effectLst/>
              </a:rPr>
              <a:t>k-1</a:t>
            </a:r>
            <a:r>
              <a:rPr lang="it-IT" altLang="it-IT" sz="1800" b="1">
                <a:solidFill>
                  <a:schemeClr val="bg1"/>
                </a:solidFill>
                <a:effectLst/>
              </a:rPr>
              <a:t> = au</a:t>
            </a:r>
            <a:r>
              <a:rPr lang="it-IT" altLang="it-IT" sz="1800" b="1" baseline="-25000">
                <a:solidFill>
                  <a:schemeClr val="bg1"/>
                </a:solidFill>
                <a:effectLst/>
              </a:rPr>
              <a:t>k-1 </a:t>
            </a:r>
            <a:r>
              <a:rPr lang="it-IT" altLang="it-IT" sz="1800" b="1">
                <a:solidFill>
                  <a:schemeClr val="bg1"/>
                </a:solidFill>
                <a:effectLst/>
              </a:rPr>
              <a:t>+bv</a:t>
            </a:r>
            <a:r>
              <a:rPr lang="it-IT" altLang="it-IT" sz="1800" b="1" baseline="-25000">
                <a:solidFill>
                  <a:schemeClr val="bg1"/>
                </a:solidFill>
                <a:effectLst/>
              </a:rPr>
              <a:t>k-1</a:t>
            </a:r>
            <a:r>
              <a:rPr lang="de-DE" altLang="it-IT" sz="1800" baseline="-25000">
                <a:solidFill>
                  <a:schemeClr val="bg1"/>
                </a:solidFill>
                <a:effectLst/>
              </a:rPr>
              <a:t>  </a:t>
            </a:r>
            <a:r>
              <a:rPr lang="de-DE" altLang="it-IT" sz="2400" baseline="-25000">
                <a:solidFill>
                  <a:schemeClr val="bg1"/>
                </a:solidFill>
                <a:effectLst/>
              </a:rPr>
              <a:t/>
            </a:r>
            <a:br>
              <a:rPr lang="de-DE" altLang="it-IT" sz="2400" baseline="-25000">
                <a:solidFill>
                  <a:schemeClr val="bg1"/>
                </a:solidFill>
                <a:effectLst/>
              </a:rPr>
            </a:br>
            <a:r>
              <a:rPr lang="it-IT" altLang="it-IT" sz="1800">
                <a:solidFill>
                  <a:srgbClr val="FFFF00"/>
                </a:solidFill>
              </a:rPr>
              <a:t>Si ricavano:</a:t>
            </a:r>
            <a:r>
              <a:rPr lang="it-IT" altLang="it-IT" sz="1800"/>
              <a:t> </a:t>
            </a:r>
            <a:r>
              <a:rPr lang="de-DE" altLang="it-IT" sz="1800" baseline="-25000">
                <a:solidFill>
                  <a:schemeClr val="bg1"/>
                </a:solidFill>
                <a:effectLst/>
              </a:rPr>
              <a:t>    </a:t>
            </a:r>
            <a:br>
              <a:rPr lang="de-DE" altLang="it-IT" sz="1800" baseline="-25000">
                <a:solidFill>
                  <a:schemeClr val="bg1"/>
                </a:solidFill>
                <a:effectLst/>
              </a:rPr>
            </a:br>
            <a:r>
              <a:rPr lang="de-DE" altLang="it-IT" sz="2400" baseline="-25000">
                <a:solidFill>
                  <a:schemeClr val="bg1"/>
                </a:solidFill>
                <a:effectLst/>
              </a:rPr>
              <a:t>                                            </a:t>
            </a:r>
            <a:r>
              <a:rPr lang="it-IT" altLang="it-IT" sz="2400" b="1">
                <a:solidFill>
                  <a:srgbClr val="F2430C"/>
                </a:solidFill>
                <a:effectLst/>
              </a:rPr>
              <a:t>u</a:t>
            </a:r>
            <a:r>
              <a:rPr lang="it-IT" altLang="it-IT" sz="2400" b="1" baseline="-25000">
                <a:solidFill>
                  <a:srgbClr val="F2430C"/>
                </a:solidFill>
                <a:effectLst/>
              </a:rPr>
              <a:t>k</a:t>
            </a:r>
            <a:r>
              <a:rPr lang="it-IT" altLang="it-IT" sz="2400" b="1">
                <a:solidFill>
                  <a:srgbClr val="F2430C"/>
                </a:solidFill>
                <a:effectLst/>
              </a:rPr>
              <a:t> =  u</a:t>
            </a:r>
            <a:r>
              <a:rPr lang="it-IT" altLang="it-IT" sz="2400" b="1" baseline="-25000">
                <a:solidFill>
                  <a:srgbClr val="F2430C"/>
                </a:solidFill>
                <a:effectLst/>
              </a:rPr>
              <a:t>k-2</a:t>
            </a:r>
            <a:r>
              <a:rPr lang="it-IT" altLang="it-IT" sz="2400" b="1">
                <a:solidFill>
                  <a:srgbClr val="F2430C"/>
                </a:solidFill>
                <a:effectLst/>
              </a:rPr>
              <a:t>  -  q</a:t>
            </a:r>
            <a:r>
              <a:rPr lang="it-IT" altLang="it-IT" sz="2400" b="1" baseline="-25000">
                <a:solidFill>
                  <a:srgbClr val="F2430C"/>
                </a:solidFill>
                <a:effectLst/>
              </a:rPr>
              <a:t>k-1</a:t>
            </a:r>
            <a:r>
              <a:rPr lang="it-IT" altLang="it-IT" sz="2400" b="1">
                <a:solidFill>
                  <a:srgbClr val="F2430C"/>
                </a:solidFill>
                <a:effectLst/>
              </a:rPr>
              <a:t>u</a:t>
            </a:r>
            <a:r>
              <a:rPr lang="it-IT" altLang="it-IT" sz="2400" b="1" baseline="-25000">
                <a:solidFill>
                  <a:srgbClr val="F2430C"/>
                </a:solidFill>
                <a:effectLst/>
              </a:rPr>
              <a:t>k-1</a:t>
            </a:r>
            <a:r>
              <a:rPr lang="it-IT" altLang="it-IT" sz="2400">
                <a:solidFill>
                  <a:srgbClr val="F2430C"/>
                </a:solidFill>
                <a:effectLst/>
              </a:rPr>
              <a:t/>
            </a:r>
            <a:br>
              <a:rPr lang="it-IT" altLang="it-IT" sz="2400">
                <a:solidFill>
                  <a:srgbClr val="F2430C"/>
                </a:solidFill>
                <a:effectLst/>
              </a:rPr>
            </a:br>
            <a:r>
              <a:rPr lang="it-IT" altLang="it-IT" sz="2400" b="1">
                <a:solidFill>
                  <a:srgbClr val="F2430C"/>
                </a:solidFill>
                <a:effectLst/>
              </a:rPr>
              <a:t>                                v</a:t>
            </a:r>
            <a:r>
              <a:rPr lang="it-IT" altLang="it-IT" sz="2400" b="1" baseline="-25000">
                <a:solidFill>
                  <a:srgbClr val="F2430C"/>
                </a:solidFill>
                <a:effectLst/>
              </a:rPr>
              <a:t>k</a:t>
            </a:r>
            <a:r>
              <a:rPr lang="it-IT" altLang="it-IT" sz="2400" b="1">
                <a:solidFill>
                  <a:srgbClr val="F2430C"/>
                </a:solidFill>
                <a:effectLst/>
              </a:rPr>
              <a:t>  =  v</a:t>
            </a:r>
            <a:r>
              <a:rPr lang="it-IT" altLang="it-IT" sz="2400" b="1" baseline="-25000">
                <a:solidFill>
                  <a:srgbClr val="F2430C"/>
                </a:solidFill>
                <a:effectLst/>
              </a:rPr>
              <a:t>k-2 </a:t>
            </a:r>
            <a:r>
              <a:rPr lang="it-IT" altLang="it-IT" sz="2400" b="1">
                <a:solidFill>
                  <a:srgbClr val="F2430C"/>
                </a:solidFill>
                <a:effectLst/>
              </a:rPr>
              <a:t> -  q</a:t>
            </a:r>
            <a:r>
              <a:rPr lang="it-IT" altLang="it-IT" sz="2400" b="1" baseline="-25000">
                <a:solidFill>
                  <a:srgbClr val="F2430C"/>
                </a:solidFill>
                <a:effectLst/>
              </a:rPr>
              <a:t>k-1</a:t>
            </a:r>
            <a:r>
              <a:rPr lang="it-IT" altLang="it-IT" sz="2400" b="1">
                <a:solidFill>
                  <a:srgbClr val="F2430C"/>
                </a:solidFill>
                <a:effectLst/>
              </a:rPr>
              <a:t>v</a:t>
            </a:r>
            <a:r>
              <a:rPr lang="it-IT" altLang="it-IT" sz="2400" b="1" baseline="-25000">
                <a:solidFill>
                  <a:srgbClr val="F2430C"/>
                </a:solidFill>
                <a:effectLst/>
              </a:rPr>
              <a:t>k-1</a:t>
            </a:r>
            <a:r>
              <a:rPr lang="it-IT" altLang="it-IT" sz="2400" b="1" baseline="-25000">
                <a:solidFill>
                  <a:schemeClr val="bg1"/>
                </a:solidFill>
                <a:effectLst/>
              </a:rPr>
              <a:t/>
            </a:r>
            <a:br>
              <a:rPr lang="it-IT" altLang="it-IT" sz="2400" b="1" baseline="-25000">
                <a:solidFill>
                  <a:schemeClr val="bg1"/>
                </a:solidFill>
                <a:effectLst/>
              </a:rPr>
            </a:br>
            <a:r>
              <a:rPr lang="it-IT" altLang="it-IT" sz="2400" b="1" baseline="-25000">
                <a:solidFill>
                  <a:schemeClr val="bg1"/>
                </a:solidFill>
                <a:effectLst/>
              </a:rPr>
              <a:t> </a:t>
            </a:r>
            <a:r>
              <a:rPr lang="it-IT" altLang="it-IT" sz="1800">
                <a:solidFill>
                  <a:srgbClr val="FFFF00"/>
                </a:solidFill>
              </a:rPr>
              <a:t>Poiché</a:t>
            </a:r>
            <a:r>
              <a:rPr lang="it-IT" altLang="it-IT" sz="1800"/>
              <a:t> </a:t>
            </a:r>
            <a:br>
              <a:rPr lang="it-IT" altLang="it-IT" sz="1800"/>
            </a:br>
            <a:r>
              <a:rPr lang="it-IT" altLang="it-IT" sz="2000">
                <a:solidFill>
                  <a:schemeClr val="bg1"/>
                </a:solidFill>
                <a:effectLst/>
              </a:rPr>
              <a:t>a = r</a:t>
            </a:r>
            <a:r>
              <a:rPr lang="it-IT" altLang="it-IT" sz="2000" baseline="-25000">
                <a:solidFill>
                  <a:schemeClr val="bg1"/>
                </a:solidFill>
                <a:effectLst/>
              </a:rPr>
              <a:t>-1</a:t>
            </a:r>
            <a:r>
              <a:rPr lang="it-IT" altLang="it-IT" sz="2000">
                <a:solidFill>
                  <a:schemeClr val="bg1"/>
                </a:solidFill>
                <a:effectLst/>
              </a:rPr>
              <a:t> = a</a:t>
            </a:r>
            <a:r>
              <a:rPr lang="it-IT" altLang="it-IT" sz="2800">
                <a:solidFill>
                  <a:schemeClr val="bg1"/>
                </a:solidFill>
                <a:effectLst/>
                <a:sym typeface="Mathematica1" pitchFamily="2" charset="2"/>
              </a:rPr>
              <a:t></a:t>
            </a:r>
            <a:r>
              <a:rPr lang="it-IT" altLang="it-IT" sz="2000">
                <a:solidFill>
                  <a:schemeClr val="bg1"/>
                </a:solidFill>
                <a:effectLst/>
              </a:rPr>
              <a:t>1+b</a:t>
            </a:r>
            <a:r>
              <a:rPr lang="it-IT" altLang="it-IT" sz="2800">
                <a:solidFill>
                  <a:schemeClr val="bg1"/>
                </a:solidFill>
                <a:effectLst/>
                <a:sym typeface="Mathematica1" pitchFamily="2" charset="2"/>
              </a:rPr>
              <a:t></a:t>
            </a:r>
            <a:r>
              <a:rPr lang="it-IT" altLang="it-IT" sz="2000">
                <a:solidFill>
                  <a:schemeClr val="bg1"/>
                </a:solidFill>
                <a:effectLst/>
              </a:rPr>
              <a:t>0 =a u</a:t>
            </a:r>
            <a:r>
              <a:rPr lang="it-IT" altLang="it-IT" sz="2000" baseline="-25000">
                <a:solidFill>
                  <a:schemeClr val="bg1"/>
                </a:solidFill>
                <a:effectLst/>
              </a:rPr>
              <a:t>-1</a:t>
            </a:r>
            <a:r>
              <a:rPr lang="it-IT" altLang="it-IT" sz="2000">
                <a:solidFill>
                  <a:schemeClr val="bg1"/>
                </a:solidFill>
                <a:effectLst/>
              </a:rPr>
              <a:t> + b v</a:t>
            </a:r>
            <a:r>
              <a:rPr lang="it-IT" altLang="it-IT" sz="2000" baseline="-25000">
                <a:solidFill>
                  <a:schemeClr val="bg1"/>
                </a:solidFill>
                <a:effectLst/>
              </a:rPr>
              <a:t>-1</a:t>
            </a:r>
            <a:r>
              <a:rPr lang="it-IT" altLang="it-IT" sz="2000">
                <a:solidFill>
                  <a:schemeClr val="bg1"/>
                </a:solidFill>
                <a:effectLst/>
              </a:rPr>
              <a:t/>
            </a:r>
            <a:br>
              <a:rPr lang="it-IT" altLang="it-IT" sz="2000">
                <a:solidFill>
                  <a:schemeClr val="bg1"/>
                </a:solidFill>
                <a:effectLst/>
              </a:rPr>
            </a:br>
            <a:r>
              <a:rPr lang="it-IT" altLang="it-IT" sz="2000">
                <a:solidFill>
                  <a:schemeClr val="bg1"/>
                </a:solidFill>
                <a:effectLst/>
              </a:rPr>
              <a:t>b = r</a:t>
            </a:r>
            <a:r>
              <a:rPr lang="it-IT" altLang="it-IT" sz="2000" baseline="-25000">
                <a:solidFill>
                  <a:schemeClr val="bg1"/>
                </a:solidFill>
                <a:effectLst/>
              </a:rPr>
              <a:t>0</a:t>
            </a:r>
            <a:r>
              <a:rPr lang="it-IT" altLang="it-IT" sz="2000">
                <a:solidFill>
                  <a:schemeClr val="bg1"/>
                </a:solidFill>
                <a:effectLst/>
              </a:rPr>
              <a:t> = a</a:t>
            </a:r>
            <a:r>
              <a:rPr lang="it-IT" altLang="it-IT" sz="2800">
                <a:solidFill>
                  <a:schemeClr val="bg1"/>
                </a:solidFill>
                <a:effectLst/>
                <a:sym typeface="Mathematica1" pitchFamily="2" charset="2"/>
              </a:rPr>
              <a:t></a:t>
            </a:r>
            <a:r>
              <a:rPr lang="it-IT" altLang="it-IT" sz="2000">
                <a:solidFill>
                  <a:schemeClr val="bg1"/>
                </a:solidFill>
                <a:effectLst/>
              </a:rPr>
              <a:t>0+b</a:t>
            </a:r>
            <a:r>
              <a:rPr lang="it-IT" altLang="it-IT" sz="2800">
                <a:solidFill>
                  <a:schemeClr val="bg1"/>
                </a:solidFill>
                <a:effectLst/>
                <a:sym typeface="Mathematica1" pitchFamily="2" charset="2"/>
              </a:rPr>
              <a:t></a:t>
            </a:r>
            <a:r>
              <a:rPr lang="it-IT" altLang="it-IT" sz="2000">
                <a:solidFill>
                  <a:schemeClr val="bg1"/>
                </a:solidFill>
                <a:effectLst/>
              </a:rPr>
              <a:t>1= a u</a:t>
            </a:r>
            <a:r>
              <a:rPr lang="it-IT" altLang="it-IT" sz="2000" baseline="-25000">
                <a:solidFill>
                  <a:schemeClr val="bg1"/>
                </a:solidFill>
                <a:effectLst/>
              </a:rPr>
              <a:t>0</a:t>
            </a:r>
            <a:r>
              <a:rPr lang="it-IT" altLang="it-IT" sz="2000">
                <a:solidFill>
                  <a:schemeClr val="bg1"/>
                </a:solidFill>
                <a:effectLst/>
              </a:rPr>
              <a:t> +b v</a:t>
            </a:r>
            <a:r>
              <a:rPr lang="it-IT" altLang="it-IT" sz="2000" baseline="-25000">
                <a:solidFill>
                  <a:schemeClr val="bg1"/>
                </a:solidFill>
                <a:effectLst/>
              </a:rPr>
              <a:t>0</a:t>
            </a:r>
            <a:br>
              <a:rPr lang="it-IT" altLang="it-IT" sz="2000" baseline="-25000">
                <a:solidFill>
                  <a:schemeClr val="bg1"/>
                </a:solidFill>
                <a:effectLst/>
              </a:rPr>
            </a:br>
            <a:r>
              <a:rPr lang="it-IT" altLang="it-IT" sz="1800">
                <a:solidFill>
                  <a:srgbClr val="FFFF00"/>
                </a:solidFill>
              </a:rPr>
              <a:t>si inizializza con:</a:t>
            </a:r>
            <a:r>
              <a:rPr lang="it-IT" altLang="it-IT" sz="1800"/>
              <a:t> </a:t>
            </a:r>
            <a:r>
              <a:rPr lang="it-IT" altLang="it-IT" sz="2000">
                <a:solidFill>
                  <a:schemeClr val="bg1"/>
                </a:solidFill>
                <a:effectLst/>
              </a:rPr>
              <a:t/>
            </a:r>
            <a:br>
              <a:rPr lang="it-IT" altLang="it-IT" sz="2000">
                <a:solidFill>
                  <a:schemeClr val="bg1"/>
                </a:solidFill>
                <a:effectLst/>
              </a:rPr>
            </a:br>
            <a:r>
              <a:rPr lang="it-IT" altLang="it-IT" sz="2000">
                <a:solidFill>
                  <a:schemeClr val="bg1"/>
                </a:solidFill>
                <a:effectLst/>
              </a:rPr>
              <a:t>			   </a:t>
            </a:r>
            <a:r>
              <a:rPr lang="it-IT" altLang="it-IT" sz="2000" b="1">
                <a:solidFill>
                  <a:srgbClr val="F2430C"/>
                </a:solidFill>
                <a:effectLst/>
              </a:rPr>
              <a:t>u</a:t>
            </a:r>
            <a:r>
              <a:rPr lang="it-IT" altLang="it-IT" sz="2000" b="1" baseline="-25000">
                <a:solidFill>
                  <a:srgbClr val="F2430C"/>
                </a:solidFill>
                <a:effectLst/>
              </a:rPr>
              <a:t>-1</a:t>
            </a:r>
            <a:r>
              <a:rPr lang="it-IT" altLang="it-IT" sz="2000" b="1">
                <a:solidFill>
                  <a:srgbClr val="F2430C"/>
                </a:solidFill>
                <a:effectLst/>
              </a:rPr>
              <a:t> = 1,   v</a:t>
            </a:r>
            <a:r>
              <a:rPr lang="it-IT" altLang="it-IT" sz="2000" b="1" baseline="-25000">
                <a:solidFill>
                  <a:srgbClr val="F2430C"/>
                </a:solidFill>
                <a:effectLst/>
              </a:rPr>
              <a:t>-1</a:t>
            </a:r>
            <a:r>
              <a:rPr lang="it-IT" altLang="it-IT" sz="2000" b="1">
                <a:solidFill>
                  <a:srgbClr val="F2430C"/>
                </a:solidFill>
                <a:effectLst/>
              </a:rPr>
              <a:t> = 0 </a:t>
            </a:r>
            <a:br>
              <a:rPr lang="it-IT" altLang="it-IT" sz="2000" b="1">
                <a:solidFill>
                  <a:srgbClr val="F2430C"/>
                </a:solidFill>
                <a:effectLst/>
              </a:rPr>
            </a:br>
            <a:r>
              <a:rPr lang="it-IT" altLang="it-IT" sz="2000" b="1">
                <a:solidFill>
                  <a:srgbClr val="F2430C"/>
                </a:solidFill>
                <a:effectLst/>
              </a:rPr>
              <a:t>			    u</a:t>
            </a:r>
            <a:r>
              <a:rPr lang="it-IT" altLang="it-IT" sz="2000" b="1" baseline="-25000">
                <a:solidFill>
                  <a:srgbClr val="F2430C"/>
                </a:solidFill>
                <a:effectLst/>
              </a:rPr>
              <a:t>0</a:t>
            </a:r>
            <a:r>
              <a:rPr lang="it-IT" altLang="it-IT" sz="2000" b="1">
                <a:solidFill>
                  <a:srgbClr val="F2430C"/>
                </a:solidFill>
                <a:effectLst/>
              </a:rPr>
              <a:t> = 0,    v</a:t>
            </a:r>
            <a:r>
              <a:rPr lang="it-IT" altLang="it-IT" sz="2000" b="1" baseline="-25000">
                <a:solidFill>
                  <a:srgbClr val="F2430C"/>
                </a:solidFill>
                <a:effectLst/>
              </a:rPr>
              <a:t>0</a:t>
            </a:r>
            <a:r>
              <a:rPr lang="it-IT" altLang="it-IT" sz="2000" b="1">
                <a:solidFill>
                  <a:srgbClr val="F2430C"/>
                </a:solidFill>
                <a:effectLst/>
              </a:rPr>
              <a:t> = 1</a:t>
            </a:r>
            <a:r>
              <a:rPr lang="it-IT" altLang="it-IT" sz="2000">
                <a:solidFill>
                  <a:schemeClr val="bg1"/>
                </a:solidFill>
                <a:effectLst/>
              </a:rPr>
              <a:t> </a:t>
            </a:r>
            <a:br>
              <a:rPr lang="it-IT" altLang="it-IT" sz="2000">
                <a:solidFill>
                  <a:schemeClr val="bg1"/>
                </a:solidFill>
                <a:effectLst/>
              </a:rPr>
            </a:br>
            <a:r>
              <a:rPr lang="it-IT" altLang="it-IT" sz="2000">
                <a:solidFill>
                  <a:schemeClr val="bg1"/>
                </a:solidFill>
                <a:effectLst/>
              </a:rPr>
              <a:t/>
            </a:r>
            <a:br>
              <a:rPr lang="it-IT" altLang="it-IT" sz="2000">
                <a:solidFill>
                  <a:schemeClr val="bg1"/>
                </a:solidFill>
                <a:effectLst/>
              </a:rPr>
            </a:br>
            <a:r>
              <a:rPr lang="it-IT" altLang="it-IT" sz="2000" baseline="-25000">
                <a:solidFill>
                  <a:schemeClr val="bg1"/>
                </a:solidFill>
                <a:effectLst/>
              </a:rPr>
              <a:t/>
            </a:r>
            <a:br>
              <a:rPr lang="it-IT" altLang="it-IT" sz="2000" baseline="-25000">
                <a:solidFill>
                  <a:schemeClr val="bg1"/>
                </a:solidFill>
                <a:effectLst/>
              </a:rPr>
            </a:br>
            <a:r>
              <a:rPr lang="it-IT" altLang="it-IT" sz="2000" baseline="-25000">
                <a:solidFill>
                  <a:schemeClr val="bg1"/>
                </a:solidFill>
                <a:effectLst/>
              </a:rPr>
              <a:t> </a:t>
            </a:r>
            <a:r>
              <a:rPr lang="it-IT" altLang="it-IT"/>
              <a:t/>
            </a:r>
            <a:br>
              <a:rPr lang="it-IT" altLang="it-IT"/>
            </a:br>
            <a:endParaRPr lang="it-IT" altLang="it-IT"/>
          </a:p>
        </p:txBody>
      </p:sp>
      <p:graphicFrame>
        <p:nvGraphicFramePr>
          <p:cNvPr id="137235" name="Object 19"/>
          <p:cNvGraphicFramePr>
            <a:graphicFrameLocks noChangeAspect="1"/>
          </p:cNvGraphicFramePr>
          <p:nvPr>
            <p:ph sz="quarter" idx="1"/>
          </p:nvPr>
        </p:nvGraphicFramePr>
        <p:xfrm>
          <a:off x="2419350" y="2787650"/>
          <a:ext cx="114300" cy="215900"/>
        </p:xfrm>
        <a:graphic>
          <a:graphicData uri="http://schemas.openxmlformats.org/presentationml/2006/ole">
            <mc:AlternateContent xmlns:mc="http://schemas.openxmlformats.org/markup-compatibility/2006">
              <mc:Choice xmlns:v="urn:schemas-microsoft-com:vml" Requires="v">
                <p:oleObj spid="_x0000_s137255" name="Equazione" r:id="rId3" imgW="114120" imgH="215640" progId="Equation.3">
                  <p:embed/>
                </p:oleObj>
              </mc:Choice>
              <mc:Fallback>
                <p:oleObj name="Equazione" r:id="rId3" imgW="114120" imgH="215640"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9350" y="27876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7249" name="Text Box 33"/>
          <p:cNvSpPr txBox="1">
            <a:spLocks noChangeArrowheads="1"/>
          </p:cNvSpPr>
          <p:nvPr/>
        </p:nvSpPr>
        <p:spPr bwMode="auto">
          <a:xfrm>
            <a:off x="2843213" y="53006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a:solidFill>
                  <a:schemeClr val="bg1"/>
                </a:solidFill>
              </a:rPr>
              <a:t> </a:t>
            </a:r>
            <a:r>
              <a:rPr lang="it-IT" altLang="it-IT" b="1">
                <a:solidFill>
                  <a:schemeClr val="bg1"/>
                </a:solidFill>
              </a:rPr>
              <a:t> </a:t>
            </a:r>
            <a:endParaRPr lang="it-IT" altLang="it-IT" sz="2400" b="1" baseline="-250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additive="base">
                                        <p:cTn id="7" dur="500" fill="hold"/>
                                        <p:tgtEl>
                                          <p:spTgt spid="137218"/>
                                        </p:tgtEl>
                                        <p:attrNameLst>
                                          <p:attrName>ppt_x</p:attrName>
                                        </p:attrNameLst>
                                      </p:cBhvr>
                                      <p:tavLst>
                                        <p:tav tm="0">
                                          <p:val>
                                            <p:strVal val="0-#ppt_w/2"/>
                                          </p:val>
                                        </p:tav>
                                        <p:tav tm="100000">
                                          <p:val>
                                            <p:strVal val="#ppt_x"/>
                                          </p:val>
                                        </p:tav>
                                      </p:tavLst>
                                    </p:anim>
                                    <p:anim calcmode="lin" valueType="num">
                                      <p:cBhvr additive="base">
                                        <p:cTn id="8" dur="500" fill="hold"/>
                                        <p:tgtEl>
                                          <p:spTgt spid="1372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7249"/>
                                        </p:tgtEl>
                                        <p:attrNameLst>
                                          <p:attrName>style.visibility</p:attrName>
                                        </p:attrNameLst>
                                      </p:cBhvr>
                                      <p:to>
                                        <p:strVal val="visible"/>
                                      </p:to>
                                    </p:set>
                                    <p:anim calcmode="lin" valueType="num">
                                      <p:cBhvr additive="base">
                                        <p:cTn id="13" dur="500" fill="hold"/>
                                        <p:tgtEl>
                                          <p:spTgt spid="137249"/>
                                        </p:tgtEl>
                                        <p:attrNameLst>
                                          <p:attrName>ppt_x</p:attrName>
                                        </p:attrNameLst>
                                      </p:cBhvr>
                                      <p:tavLst>
                                        <p:tav tm="0">
                                          <p:val>
                                            <p:strVal val="#ppt_x"/>
                                          </p:val>
                                        </p:tav>
                                        <p:tav tm="100000">
                                          <p:val>
                                            <p:strVal val="#ppt_x"/>
                                          </p:val>
                                        </p:tav>
                                      </p:tavLst>
                                    </p:anim>
                                    <p:anim calcmode="lin" valueType="num">
                                      <p:cBhvr additive="base">
                                        <p:cTn id="14" dur="500" fill="hold"/>
                                        <p:tgtEl>
                                          <p:spTgt spid="1372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4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9C6FF"/>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it-IT" altLang="it-IT" sz="3600"/>
              <a:t>            </a:t>
            </a:r>
            <a:endParaRPr lang="it-IT" altLang="it-IT" sz="3600">
              <a:solidFill>
                <a:schemeClr val="hlink"/>
              </a:solidFill>
            </a:endParaRPr>
          </a:p>
        </p:txBody>
      </p:sp>
      <p:sp>
        <p:nvSpPr>
          <p:cNvPr id="138267" name="Text Box 27"/>
          <p:cNvSpPr txBox="1">
            <a:spLocks noChangeArrowheads="1"/>
          </p:cNvSpPr>
          <p:nvPr/>
        </p:nvSpPr>
        <p:spPr bwMode="auto">
          <a:xfrm>
            <a:off x="5580063" y="1773238"/>
            <a:ext cx="86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a:p>
        </p:txBody>
      </p:sp>
      <p:graphicFrame>
        <p:nvGraphicFramePr>
          <p:cNvPr id="138538" name="Group 298"/>
          <p:cNvGraphicFramePr>
            <a:graphicFrameLocks noGrp="1"/>
          </p:cNvGraphicFramePr>
          <p:nvPr>
            <p:ph sz="half" idx="2"/>
          </p:nvPr>
        </p:nvGraphicFramePr>
        <p:xfrm>
          <a:off x="1547813" y="1268413"/>
          <a:ext cx="6697662" cy="4321175"/>
        </p:xfrm>
        <a:graphic>
          <a:graphicData uri="http://schemas.openxmlformats.org/drawingml/2006/table">
            <a:tbl>
              <a:tblPr/>
              <a:tblGrid>
                <a:gridCol w="936625"/>
                <a:gridCol w="1668462"/>
                <a:gridCol w="1739900"/>
                <a:gridCol w="1125538"/>
                <a:gridCol w="1227137"/>
              </a:tblGrid>
              <a:tr h="647700">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PASSO k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RESTO r</a:t>
                      </a:r>
                      <a:r>
                        <a:rPr kumimoji="0" lang="it-IT" altLang="it-IT" sz="1400" b="1" i="0" u="none" strike="noStrike" cap="none" normalizeH="0" baseline="-30000" smtClean="0">
                          <a:ln>
                            <a:noFill/>
                          </a:ln>
                          <a:solidFill>
                            <a:schemeClr val="bg1"/>
                          </a:solidFill>
                          <a:effectLst/>
                          <a:latin typeface="Times New Roman" panose="02020603050405020304" pitchFamily="18" charset="0"/>
                          <a:cs typeface="Times New Roman" panose="02020603050405020304" pitchFamily="18" charset="0"/>
                        </a:rPr>
                        <a:t>k</a:t>
                      </a: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QUOZIENTE q</a:t>
                      </a:r>
                      <a:r>
                        <a:rPr kumimoji="0" lang="it-IT" altLang="it-IT" sz="1400" b="1" i="0" u="none" strike="noStrike" cap="none" normalizeH="0" baseline="-30000" smtClean="0">
                          <a:ln>
                            <a:noFill/>
                          </a:ln>
                          <a:solidFill>
                            <a:schemeClr val="bg1"/>
                          </a:solidFill>
                          <a:effectLst/>
                          <a:latin typeface="Times New Roman" panose="02020603050405020304" pitchFamily="18" charset="0"/>
                          <a:cs typeface="Times New Roman" panose="02020603050405020304" pitchFamily="18" charset="0"/>
                        </a:rPr>
                        <a:t>k</a:t>
                      </a: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u</a:t>
                      </a:r>
                      <a:r>
                        <a:rPr kumimoji="0" lang="it-IT" altLang="it-IT" sz="1400" b="1" i="0" u="none" strike="noStrike" cap="none" normalizeH="0" baseline="-30000" smtClean="0">
                          <a:ln>
                            <a:noFill/>
                          </a:ln>
                          <a:solidFill>
                            <a:schemeClr val="bg1"/>
                          </a:solidFill>
                          <a:effectLst/>
                          <a:latin typeface="Times New Roman" panose="02020603050405020304" pitchFamily="18" charset="0"/>
                          <a:cs typeface="Times New Roman" panose="02020603050405020304" pitchFamily="18" charset="0"/>
                        </a:rPr>
                        <a:t>k</a:t>
                      </a: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v</a:t>
                      </a:r>
                      <a:r>
                        <a:rPr kumimoji="0" lang="it-IT" altLang="it-IT" sz="1400" b="1" i="0" u="none" strike="noStrike" cap="none" normalizeH="0" baseline="-30000" smtClean="0">
                          <a:ln>
                            <a:noFill/>
                          </a:ln>
                          <a:solidFill>
                            <a:schemeClr val="bg1"/>
                          </a:solidFill>
                          <a:effectLst/>
                          <a:latin typeface="Times New Roman" panose="02020603050405020304" pitchFamily="18" charset="0"/>
                          <a:cs typeface="Times New Roman" panose="02020603050405020304" pitchFamily="18" charset="0"/>
                        </a:rPr>
                        <a:t>k</a:t>
                      </a:r>
                      <a:r>
                        <a:rPr kumimoji="0" lang="it-IT" altLang="it-IT" sz="14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solidFill>
                      <a:srgbClr val="D3FED9"/>
                    </a:solidFill>
                  </a:tcPr>
                </a:tc>
              </a:tr>
              <a:tr h="641350">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2000" b="0" i="0" u="none" strike="noStrike" cap="none" normalizeH="0" baseline="0" smtClean="0">
                          <a:ln>
                            <a:noFill/>
                          </a:ln>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90</a:t>
                      </a: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0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39763">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0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2000" b="0" i="0" u="none" strike="noStrike" cap="none" normalizeH="0" baseline="0" smtClean="0">
                          <a:ln>
                            <a:noFill/>
                          </a:ln>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17 </a:t>
                      </a:r>
                      <a:endParaRPr kumimoji="0" lang="it-IT" altLang="it-IT" sz="2000" b="0" i="0" u="none" strike="noStrike" cap="none" normalizeH="0" baseline="0" smtClean="0">
                        <a:ln>
                          <a:noFill/>
                        </a:ln>
                        <a:solidFill>
                          <a:srgbClr val="FFFF00"/>
                        </a:solidFill>
                        <a:effectLst>
                          <a:outerShdw blurRad="38100" dist="38100" dir="2700000" algn="tl">
                            <a:srgbClr val="000000"/>
                          </a:outerShdw>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0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39763">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38175">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16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641350">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2000" b="0" i="0" u="none" strike="noStrike" cap="none" normalizeH="0" baseline="0" smtClean="0">
                          <a:ln>
                            <a:noFill/>
                          </a:ln>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1</a:t>
                      </a:r>
                      <a:r>
                        <a:rPr kumimoji="0" lang="it-IT" altLang="it-IT" sz="2000" b="0" i="0" u="none" strike="noStrike" cap="none" normalizeH="0" baseline="0" smtClean="0">
                          <a:ln>
                            <a:noFill/>
                          </a:ln>
                          <a:solidFill>
                            <a:srgbClr val="A9C6FF"/>
                          </a:solidFill>
                          <a:effectDag name="">
                            <a:cont type="tree" name="">
                              <a:effect ref="fillLine"/>
                              <a:outerShdw dist="38100" dir="13500000" algn="br">
                                <a:srgbClr val="C6D9FF"/>
                              </a:outerShdw>
                            </a:cont>
                            <a:cont type="tree" name="">
                              <a:effect ref="fillLine"/>
                              <a:outerShdw dist="38100" dir="2700000" algn="tl">
                                <a:srgbClr val="657699"/>
                              </a:outerShdw>
                            </a:cont>
                            <a:effect ref="fillLine"/>
                          </a:effectDag>
                          <a:latin typeface="Times New Roman" panose="02020603050405020304" pitchFamily="18" charset="0"/>
                          <a:cs typeface="Times New Roman" panose="02020603050405020304" pitchFamily="18" charset="0"/>
                        </a:rPr>
                        <a:t> </a:t>
                      </a:r>
                      <a:endParaRPr kumimoji="0" lang="it-IT" altLang="it-IT" sz="2000" b="0" i="0" u="none" strike="noStrike" cap="none" normalizeH="0" baseline="0" smtClean="0">
                        <a:ln>
                          <a:noFill/>
                        </a:ln>
                        <a:solidFill>
                          <a:srgbClr val="A9C6FF"/>
                        </a:solidFill>
                        <a:effectDag name="">
                          <a:cont type="tree" name="">
                            <a:effect ref="fillLine"/>
                            <a:outerShdw dist="38100" dir="13500000" algn="br">
                              <a:srgbClr val="C6D9FF"/>
                            </a:outerShdw>
                          </a:cont>
                          <a:cont type="tree" name="">
                            <a:effect ref="fillLine"/>
                            <a:outerShdw dist="38100" dir="2700000" algn="tl">
                              <a:srgbClr val="657699"/>
                            </a:outerShdw>
                          </a:cont>
                          <a:effect ref="fillLine"/>
                        </a:effectDag>
                        <a:latin typeface="Times New Roman" panose="02020603050405020304" pitchFamily="18"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 </a:t>
                      </a:r>
                      <a:endParaRPr kumimoji="0" lang="it-IT" altLang="it-IT" sz="1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7 </a:t>
                      </a:r>
                      <a:endParaRPr kumimoji="0" lang="it-IT" altLang="it-IT" sz="2000" b="1" i="0" u="none" strike="noStrike" cap="none" normalizeH="0" baseline="0" smtClean="0">
                        <a:ln>
                          <a:noFill/>
                        </a:ln>
                        <a:solidFill>
                          <a:srgbClr val="FFFF00"/>
                        </a:solidFill>
                        <a:effectLst>
                          <a:outerShdw blurRad="38100" dist="38100" dir="2700000" algn="tl">
                            <a:srgbClr val="000000"/>
                          </a:outerShdw>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2000" b="1" i="0" u="none" strike="noStrike" cap="none" normalizeH="0" baseline="0" smtClean="0">
                          <a:ln>
                            <a:noFill/>
                          </a:ln>
                          <a:solidFill>
                            <a:srgbClr val="FFFF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-37 </a:t>
                      </a:r>
                      <a:endParaRPr kumimoji="0" lang="it-IT" altLang="it-IT" sz="2000" b="1" i="0" u="none" strike="noStrike" cap="none" normalizeH="0" baseline="0" smtClean="0">
                        <a:ln>
                          <a:noFill/>
                        </a:ln>
                        <a:solidFill>
                          <a:srgbClr val="FFFF00"/>
                        </a:solidFill>
                        <a:effectLst>
                          <a:outerShdw blurRad="38100" dist="38100" dir="2700000" algn="tl">
                            <a:srgbClr val="000000"/>
                          </a:outerShdw>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r h="473075">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4 </a:t>
                      </a:r>
                      <a:endParaRPr kumimoji="0" lang="it-IT" altLang="it-IT" sz="16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0</a:t>
                      </a: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-17</a:t>
                      </a:r>
                      <a:r>
                        <a:rPr kumimoji="0" lang="it-IT" altLang="it-IT" sz="14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a:t>
                      </a:r>
                      <a:endParaRPr kumimoji="0" lang="it-IT" altLang="it-IT" sz="14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altLang="it-IT" sz="8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90 </a:t>
                      </a:r>
                      <a:endParaRPr kumimoji="0" lang="it-IT" altLang="it-IT" sz="800" b="0" i="0" u="none" strike="noStrike" cap="none" normalizeH="0" baseline="0" smtClean="0">
                        <a:ln>
                          <a:noFill/>
                        </a:ln>
                        <a:solidFill>
                          <a:schemeClr val="bg1"/>
                        </a:solidFill>
                        <a:effectLst/>
                        <a:latin typeface="Arial" panose="020B0604020202020204" pitchFamily="34" charset="0"/>
                      </a:endParaRPr>
                    </a:p>
                  </a:txBody>
                  <a:tcPr anchor="ctr" horzOverflow="overflow">
                    <a:lnL w="12700" cap="flat" cmpd="sng" algn="ctr">
                      <a:solidFill>
                        <a:srgbClr val="0000A0"/>
                      </a:solidFill>
                      <a:prstDash val="solid"/>
                      <a:round/>
                      <a:headEnd type="none" w="med" len="med"/>
                      <a:tailEnd type="none" w="med" len="med"/>
                    </a:lnL>
                    <a:lnR w="12700" cap="flat" cmpd="sng" algn="ctr">
                      <a:solidFill>
                        <a:srgbClr val="0000A0"/>
                      </a:solidFill>
                      <a:prstDash val="solid"/>
                      <a:round/>
                      <a:headEnd type="none" w="med" len="med"/>
                      <a:tailEnd type="none" w="med" len="med"/>
                    </a:lnR>
                    <a:lnT w="12700" cap="flat" cmpd="sng" algn="ctr">
                      <a:solidFill>
                        <a:srgbClr val="0000A0"/>
                      </a:solidFill>
                      <a:prstDash val="solid"/>
                      <a:round/>
                      <a:headEnd type="none" w="med" len="med"/>
                      <a:tailEnd type="none" w="med" len="med"/>
                    </a:lnT>
                    <a:lnB w="12700" cap="flat" cmpd="sng" algn="ctr">
                      <a:solidFill>
                        <a:srgbClr val="0000A0"/>
                      </a:solidFill>
                      <a:prstDash val="solid"/>
                      <a:round/>
                      <a:headEnd type="none" w="med" len="med"/>
                      <a:tailEnd type="none" w="med" len="med"/>
                    </a:lnB>
                    <a:lnTlToBr>
                      <a:noFill/>
                    </a:lnTlToBr>
                    <a:lnBlToTr>
                      <a:noFill/>
                    </a:lnBlToTr>
                    <a:noFill/>
                  </a:tcPr>
                </a:tc>
              </a:tr>
            </a:tbl>
          </a:graphicData>
        </a:graphic>
      </p:graphicFrame>
      <p:sp>
        <p:nvSpPr>
          <p:cNvPr id="138531" name="Rectangle 291"/>
          <p:cNvSpPr>
            <a:spLocks noChangeArrowheads="1"/>
          </p:cNvSpPr>
          <p:nvPr/>
        </p:nvSpPr>
        <p:spPr bwMode="auto">
          <a:xfrm>
            <a:off x="1763713" y="5734050"/>
            <a:ext cx="38496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it-IT" altLang="it-IT" sz="2400" b="1">
                <a:solidFill>
                  <a:srgbClr val="F2430C"/>
                </a:solidFill>
              </a:rPr>
              <a:t>1 = (90, 17)</a:t>
            </a:r>
          </a:p>
          <a:p>
            <a:r>
              <a:rPr lang="it-IT" altLang="it-IT" sz="2400" b="1">
                <a:solidFill>
                  <a:srgbClr val="F2430C"/>
                </a:solidFill>
              </a:rPr>
              <a:t>1 =  90 × 7 +17 × (-37)</a:t>
            </a:r>
          </a:p>
        </p:txBody>
      </p:sp>
      <p:sp>
        <p:nvSpPr>
          <p:cNvPr id="138532" name="Rectangle 292"/>
          <p:cNvSpPr>
            <a:spLocks noChangeArrowheads="1"/>
          </p:cNvSpPr>
          <p:nvPr/>
        </p:nvSpPr>
        <p:spPr bwMode="auto">
          <a:xfrm>
            <a:off x="250825" y="333375"/>
            <a:ext cx="8642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it-IT" altLang="it-IT" sz="3600">
                <a:solidFill>
                  <a:srgbClr val="F2430C"/>
                </a:solidFill>
              </a:rPr>
              <a:t>ESEMPIO di AEE:     (90,17)=90u+17v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additive="base">
                                        <p:cTn id="7" dur="500" fill="hold"/>
                                        <p:tgtEl>
                                          <p:spTgt spid="138242"/>
                                        </p:tgtEl>
                                        <p:attrNameLst>
                                          <p:attrName>ppt_x</p:attrName>
                                        </p:attrNameLst>
                                      </p:cBhvr>
                                      <p:tavLst>
                                        <p:tav tm="0">
                                          <p:val>
                                            <p:strVal val="#ppt_x"/>
                                          </p:val>
                                        </p:tav>
                                        <p:tav tm="100000">
                                          <p:val>
                                            <p:strVal val="#ppt_x"/>
                                          </p:val>
                                        </p:tav>
                                      </p:tavLst>
                                    </p:anim>
                                    <p:anim calcmode="lin" valueType="num">
                                      <p:cBhvr additive="base">
                                        <p:cTn id="8" dur="500" fill="hold"/>
                                        <p:tgtEl>
                                          <p:spTgt spid="138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138267"/>
                                        </p:tgtEl>
                                        <p:attrNameLst>
                                          <p:attrName>style.visibility</p:attrName>
                                        </p:attrNameLst>
                                      </p:cBhvr>
                                      <p:to>
                                        <p:strVal val="visible"/>
                                      </p:to>
                                    </p:set>
                                    <p:anim calcmode="lin" valueType="num">
                                      <p:cBhvr additive="base">
                                        <p:cTn id="13" dur="500" fill="hold"/>
                                        <p:tgtEl>
                                          <p:spTgt spid="138267"/>
                                        </p:tgtEl>
                                        <p:attrNameLst>
                                          <p:attrName>ppt_x</p:attrName>
                                        </p:attrNameLst>
                                      </p:cBhvr>
                                      <p:tavLst>
                                        <p:tav tm="0">
                                          <p:val>
                                            <p:strVal val="#ppt_x"/>
                                          </p:val>
                                        </p:tav>
                                        <p:tav tm="100000">
                                          <p:val>
                                            <p:strVal val="#ppt_x"/>
                                          </p:val>
                                        </p:tav>
                                      </p:tavLst>
                                    </p:anim>
                                    <p:anim calcmode="lin" valueType="num">
                                      <p:cBhvr additive="base">
                                        <p:cTn id="14" dur="500" fill="hold"/>
                                        <p:tgtEl>
                                          <p:spTgt spid="1382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6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algn="ctr"/>
            <a:r>
              <a:rPr lang="it-IT" altLang="it-IT" sz="4000"/>
              <a:t>Soluzione dell’equazione diofantina</a:t>
            </a:r>
            <a:r>
              <a:rPr lang="it-IT" altLang="it-IT"/>
              <a:t> </a:t>
            </a:r>
            <a:br>
              <a:rPr lang="it-IT" altLang="it-IT"/>
            </a:br>
            <a:r>
              <a:rPr lang="it-IT" altLang="it-IT"/>
              <a:t> </a:t>
            </a:r>
            <a:r>
              <a:rPr lang="it-IT" altLang="it-IT" sz="3200">
                <a:solidFill>
                  <a:srgbClr val="9DFF9D"/>
                </a:solidFill>
              </a:rPr>
              <a:t>(*)</a:t>
            </a:r>
            <a:r>
              <a:rPr lang="it-IT" altLang="it-IT" sz="2800"/>
              <a:t>  </a:t>
            </a:r>
            <a:r>
              <a:rPr lang="it-IT" altLang="it-IT">
                <a:solidFill>
                  <a:srgbClr val="FFFF00"/>
                </a:solidFill>
              </a:rPr>
              <a:t>ax + by = c</a:t>
            </a:r>
          </a:p>
        </p:txBody>
      </p:sp>
      <p:sp>
        <p:nvSpPr>
          <p:cNvPr id="180227" name="Rectangle 3"/>
          <p:cNvSpPr>
            <a:spLocks noGrp="1" noChangeArrowheads="1"/>
          </p:cNvSpPr>
          <p:nvPr>
            <p:ph type="body" idx="1"/>
          </p:nvPr>
        </p:nvSpPr>
        <p:spPr>
          <a:xfrm>
            <a:off x="179388" y="2420938"/>
            <a:ext cx="8763000" cy="3744912"/>
          </a:xfrm>
        </p:spPr>
        <p:txBody>
          <a:bodyPr/>
          <a:lstStyle/>
          <a:p>
            <a:pPr>
              <a:lnSpc>
                <a:spcPct val="80000"/>
              </a:lnSpc>
            </a:pPr>
            <a:endParaRPr lang="it-IT" altLang="it-IT" sz="2000"/>
          </a:p>
          <a:p>
            <a:pPr>
              <a:lnSpc>
                <a:spcPct val="80000"/>
              </a:lnSpc>
            </a:pPr>
            <a:r>
              <a:rPr lang="it-IT" altLang="it-IT" sz="2000" b="1">
                <a:effectLst/>
              </a:rPr>
              <a:t>d=(a,b)=au+bv</a:t>
            </a:r>
          </a:p>
          <a:p>
            <a:pPr>
              <a:lnSpc>
                <a:spcPct val="80000"/>
              </a:lnSpc>
            </a:pPr>
            <a:r>
              <a:rPr lang="it-IT" altLang="it-IT" sz="2000">
                <a:solidFill>
                  <a:schemeClr val="hlink"/>
                </a:solidFill>
              </a:rPr>
              <a:t>d divide qualunque c.l. di a e b</a:t>
            </a:r>
            <a:endParaRPr lang="it-IT" altLang="it-IT" sz="2000"/>
          </a:p>
          <a:p>
            <a:pPr>
              <a:lnSpc>
                <a:spcPct val="80000"/>
              </a:lnSpc>
            </a:pPr>
            <a:r>
              <a:rPr lang="it-IT" altLang="it-IT" sz="2000">
                <a:solidFill>
                  <a:schemeClr val="hlink"/>
                </a:solidFill>
              </a:rPr>
              <a:t>La </a:t>
            </a:r>
            <a:r>
              <a:rPr lang="it-IT" altLang="it-IT" sz="1600">
                <a:solidFill>
                  <a:srgbClr val="9DFF9D"/>
                </a:solidFill>
              </a:rPr>
              <a:t>(*)</a:t>
            </a:r>
            <a:r>
              <a:rPr lang="it-IT" altLang="it-IT" sz="2000">
                <a:solidFill>
                  <a:schemeClr val="hlink"/>
                </a:solidFill>
              </a:rPr>
              <a:t> ha soluzioni intere se e solo se d divide c</a:t>
            </a:r>
          </a:p>
          <a:p>
            <a:pPr>
              <a:lnSpc>
                <a:spcPct val="80000"/>
              </a:lnSpc>
            </a:pPr>
            <a:r>
              <a:rPr lang="it-IT" altLang="it-IT" sz="2000">
                <a:solidFill>
                  <a:schemeClr val="hlink"/>
                </a:solidFill>
              </a:rPr>
              <a:t>Se c=hd</a:t>
            </a:r>
            <a:r>
              <a:rPr lang="it-IT" altLang="it-IT" sz="2000"/>
              <a:t>             </a:t>
            </a:r>
            <a:r>
              <a:rPr lang="it-IT" altLang="it-IT" sz="2000">
                <a:solidFill>
                  <a:schemeClr val="hlink"/>
                </a:solidFill>
              </a:rPr>
              <a:t>a(hu)+b(hv)=hd=c</a:t>
            </a:r>
          </a:p>
          <a:p>
            <a:pPr>
              <a:lnSpc>
                <a:spcPct val="80000"/>
              </a:lnSpc>
              <a:buFontTx/>
              <a:buNone/>
            </a:pPr>
            <a:endParaRPr lang="it-IT" altLang="it-IT" sz="2000">
              <a:solidFill>
                <a:schemeClr val="hlink"/>
              </a:solidFill>
            </a:endParaRPr>
          </a:p>
          <a:p>
            <a:pPr>
              <a:lnSpc>
                <a:spcPct val="80000"/>
              </a:lnSpc>
            </a:pPr>
            <a:r>
              <a:rPr lang="it-IT" altLang="it-IT" sz="2000" b="1"/>
              <a:t>La  coppia (x</a:t>
            </a:r>
            <a:r>
              <a:rPr lang="it-IT" altLang="it-IT" sz="2000" b="1" baseline="-25000"/>
              <a:t>0</a:t>
            </a:r>
            <a:r>
              <a:rPr lang="it-IT" altLang="it-IT" sz="2000" b="1"/>
              <a:t> ,y</a:t>
            </a:r>
            <a:r>
              <a:rPr lang="it-IT" altLang="it-IT" sz="2000" b="1" baseline="-25000"/>
              <a:t>0</a:t>
            </a:r>
            <a:r>
              <a:rPr lang="it-IT" altLang="it-IT" sz="2000" b="1"/>
              <a:t>)=(hu,hv) è una soluzione di </a:t>
            </a:r>
            <a:r>
              <a:rPr lang="it-IT" altLang="it-IT" sz="2400"/>
              <a:t> </a:t>
            </a:r>
            <a:r>
              <a:rPr lang="it-IT" altLang="it-IT" sz="1600">
                <a:solidFill>
                  <a:srgbClr val="9DFF9D"/>
                </a:solidFill>
              </a:rPr>
              <a:t>(*)</a:t>
            </a:r>
          </a:p>
          <a:p>
            <a:pPr>
              <a:lnSpc>
                <a:spcPct val="80000"/>
              </a:lnSpc>
            </a:pPr>
            <a:endParaRPr lang="it-IT" altLang="it-IT" sz="1600">
              <a:solidFill>
                <a:srgbClr val="9DFF9D"/>
              </a:solidFill>
            </a:endParaRPr>
          </a:p>
          <a:p>
            <a:pPr>
              <a:lnSpc>
                <a:spcPct val="80000"/>
              </a:lnSpc>
            </a:pPr>
            <a:r>
              <a:rPr lang="it-IT" altLang="it-IT" sz="2000"/>
              <a:t>Se ha soluzioni, la </a:t>
            </a:r>
            <a:r>
              <a:rPr lang="it-IT" altLang="it-IT" sz="1600">
                <a:solidFill>
                  <a:srgbClr val="9DFF9D"/>
                </a:solidFill>
              </a:rPr>
              <a:t>(*)  </a:t>
            </a:r>
            <a:r>
              <a:rPr lang="it-IT" altLang="it-IT" sz="2000"/>
              <a:t>ha </a:t>
            </a:r>
            <a:r>
              <a:rPr lang="it-IT" altLang="it-IT" sz="2000" i="1"/>
              <a:t>infinite</a:t>
            </a:r>
            <a:r>
              <a:rPr lang="it-IT" altLang="it-IT" sz="2000"/>
              <a:t> soluzioni: </a:t>
            </a:r>
          </a:p>
          <a:p>
            <a:pPr algn="ctr">
              <a:lnSpc>
                <a:spcPct val="80000"/>
              </a:lnSpc>
              <a:buFontTx/>
              <a:buNone/>
            </a:pPr>
            <a:r>
              <a:rPr lang="it-IT" altLang="it-IT" sz="2000" b="1"/>
              <a:t>    x = x</a:t>
            </a:r>
            <a:r>
              <a:rPr lang="it-IT" altLang="it-IT" sz="2000" b="1" baseline="-25000"/>
              <a:t>0</a:t>
            </a:r>
            <a:r>
              <a:rPr lang="it-IT" altLang="it-IT" sz="2000" b="1"/>
              <a:t> + t  b/d    </a:t>
            </a:r>
          </a:p>
          <a:p>
            <a:pPr algn="ctr">
              <a:lnSpc>
                <a:spcPct val="80000"/>
              </a:lnSpc>
              <a:buFontTx/>
              <a:buNone/>
            </a:pPr>
            <a:r>
              <a:rPr lang="it-IT" altLang="it-IT" sz="2000" b="1"/>
              <a:t> y = y</a:t>
            </a:r>
            <a:r>
              <a:rPr lang="it-IT" altLang="it-IT" sz="2000" b="1" baseline="-25000"/>
              <a:t>0</a:t>
            </a:r>
            <a:r>
              <a:rPr lang="it-IT" altLang="it-IT" sz="2000" b="1"/>
              <a:t> -  t  a/d</a:t>
            </a:r>
            <a:endParaRPr lang="it-IT" altLang="it-IT" sz="2000"/>
          </a:p>
          <a:p>
            <a:pPr>
              <a:lnSpc>
                <a:spcPct val="80000"/>
              </a:lnSpc>
              <a:buFontTx/>
              <a:buNone/>
            </a:pPr>
            <a:r>
              <a:rPr lang="it-IT" altLang="it-IT" sz="2000"/>
              <a:t>       dove t è un intero qualsiasi.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0226"/>
                                        </p:tgtEl>
                                        <p:attrNameLst>
                                          <p:attrName>style.visibility</p:attrName>
                                        </p:attrNameLst>
                                      </p:cBhvr>
                                      <p:to>
                                        <p:strVal val="visible"/>
                                      </p:to>
                                    </p:set>
                                    <p:anim calcmode="lin" valueType="num">
                                      <p:cBhvr additive="base">
                                        <p:cTn id="7" dur="500" fill="hold"/>
                                        <p:tgtEl>
                                          <p:spTgt spid="180226"/>
                                        </p:tgtEl>
                                        <p:attrNameLst>
                                          <p:attrName>ppt_x</p:attrName>
                                        </p:attrNameLst>
                                      </p:cBhvr>
                                      <p:tavLst>
                                        <p:tav tm="0">
                                          <p:val>
                                            <p:strVal val="#ppt_x"/>
                                          </p:val>
                                        </p:tav>
                                        <p:tav tm="100000">
                                          <p:val>
                                            <p:strVal val="#ppt_x"/>
                                          </p:val>
                                        </p:tav>
                                      </p:tavLst>
                                    </p:anim>
                                    <p:anim calcmode="lin" valueType="num">
                                      <p:cBhvr additive="base">
                                        <p:cTn id="8" dur="500" fill="hold"/>
                                        <p:tgtEl>
                                          <p:spTgt spid="1802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0227">
                                            <p:txEl>
                                              <p:pRg st="1" end="1"/>
                                            </p:txEl>
                                          </p:spTgt>
                                        </p:tgtEl>
                                        <p:attrNameLst>
                                          <p:attrName>style.visibility</p:attrName>
                                        </p:attrNameLst>
                                      </p:cBhvr>
                                      <p:to>
                                        <p:strVal val="visible"/>
                                      </p:to>
                                    </p:set>
                                    <p:anim calcmode="lin" valueType="num">
                                      <p:cBhvr additive="base">
                                        <p:cTn id="13" dur="500" fill="hold"/>
                                        <p:tgtEl>
                                          <p:spTgt spid="1802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0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0227">
                                            <p:txEl>
                                              <p:pRg st="2" end="2"/>
                                            </p:txEl>
                                          </p:spTgt>
                                        </p:tgtEl>
                                        <p:attrNameLst>
                                          <p:attrName>style.visibility</p:attrName>
                                        </p:attrNameLst>
                                      </p:cBhvr>
                                      <p:to>
                                        <p:strVal val="visible"/>
                                      </p:to>
                                    </p:set>
                                    <p:anim calcmode="lin" valueType="num">
                                      <p:cBhvr additive="base">
                                        <p:cTn id="19" dur="500" fill="hold"/>
                                        <p:tgtEl>
                                          <p:spTgt spid="1802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0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0227">
                                            <p:txEl>
                                              <p:pRg st="3" end="3"/>
                                            </p:txEl>
                                          </p:spTgt>
                                        </p:tgtEl>
                                        <p:attrNameLst>
                                          <p:attrName>style.visibility</p:attrName>
                                        </p:attrNameLst>
                                      </p:cBhvr>
                                      <p:to>
                                        <p:strVal val="visible"/>
                                      </p:to>
                                    </p:set>
                                    <p:anim calcmode="lin" valueType="num">
                                      <p:cBhvr additive="base">
                                        <p:cTn id="25" dur="500" fill="hold"/>
                                        <p:tgtEl>
                                          <p:spTgt spid="1802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0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0227">
                                            <p:txEl>
                                              <p:pRg st="4" end="4"/>
                                            </p:txEl>
                                          </p:spTgt>
                                        </p:tgtEl>
                                        <p:attrNameLst>
                                          <p:attrName>style.visibility</p:attrName>
                                        </p:attrNameLst>
                                      </p:cBhvr>
                                      <p:to>
                                        <p:strVal val="visible"/>
                                      </p:to>
                                    </p:set>
                                    <p:anim calcmode="lin" valueType="num">
                                      <p:cBhvr additive="base">
                                        <p:cTn id="31" dur="500" fill="hold"/>
                                        <p:tgtEl>
                                          <p:spTgt spid="1802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0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0227">
                                            <p:txEl>
                                              <p:pRg st="6" end="6"/>
                                            </p:txEl>
                                          </p:spTgt>
                                        </p:tgtEl>
                                        <p:attrNameLst>
                                          <p:attrName>style.visibility</p:attrName>
                                        </p:attrNameLst>
                                      </p:cBhvr>
                                      <p:to>
                                        <p:strVal val="visible"/>
                                      </p:to>
                                    </p:set>
                                    <p:anim calcmode="lin" valueType="num">
                                      <p:cBhvr additive="base">
                                        <p:cTn id="37" dur="500" fill="hold"/>
                                        <p:tgtEl>
                                          <p:spTgt spid="1802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02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0227">
                                            <p:txEl>
                                              <p:pRg st="8" end="8"/>
                                            </p:txEl>
                                          </p:spTgt>
                                        </p:tgtEl>
                                        <p:attrNameLst>
                                          <p:attrName>style.visibility</p:attrName>
                                        </p:attrNameLst>
                                      </p:cBhvr>
                                      <p:to>
                                        <p:strVal val="visible"/>
                                      </p:to>
                                    </p:set>
                                    <p:anim calcmode="lin" valueType="num">
                                      <p:cBhvr additive="base">
                                        <p:cTn id="43" dur="500" fill="hold"/>
                                        <p:tgtEl>
                                          <p:spTgt spid="1802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02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0227">
                                            <p:txEl>
                                              <p:pRg st="9" end="9"/>
                                            </p:txEl>
                                          </p:spTgt>
                                        </p:tgtEl>
                                        <p:attrNameLst>
                                          <p:attrName>style.visibility</p:attrName>
                                        </p:attrNameLst>
                                      </p:cBhvr>
                                      <p:to>
                                        <p:strVal val="visible"/>
                                      </p:to>
                                    </p:set>
                                    <p:anim calcmode="lin" valueType="num">
                                      <p:cBhvr additive="base">
                                        <p:cTn id="49" dur="500" fill="hold"/>
                                        <p:tgtEl>
                                          <p:spTgt spid="1802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02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0227">
                                            <p:txEl>
                                              <p:pRg st="10" end="10"/>
                                            </p:txEl>
                                          </p:spTgt>
                                        </p:tgtEl>
                                        <p:attrNameLst>
                                          <p:attrName>style.visibility</p:attrName>
                                        </p:attrNameLst>
                                      </p:cBhvr>
                                      <p:to>
                                        <p:strVal val="visible"/>
                                      </p:to>
                                    </p:set>
                                    <p:anim calcmode="lin" valueType="num">
                                      <p:cBhvr additive="base">
                                        <p:cTn id="55" dur="500" fill="hold"/>
                                        <p:tgtEl>
                                          <p:spTgt spid="1802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02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0227">
                                            <p:txEl>
                                              <p:pRg st="11" end="11"/>
                                            </p:txEl>
                                          </p:spTgt>
                                        </p:tgtEl>
                                        <p:attrNameLst>
                                          <p:attrName>style.visibility</p:attrName>
                                        </p:attrNameLst>
                                      </p:cBhvr>
                                      <p:to>
                                        <p:strVal val="visible"/>
                                      </p:to>
                                    </p:set>
                                    <p:anim calcmode="lin" valueType="num">
                                      <p:cBhvr additive="base">
                                        <p:cTn id="61" dur="500" fill="hold"/>
                                        <p:tgtEl>
                                          <p:spTgt spid="180227">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02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p:bldP spid="18022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457200" y="292100"/>
            <a:ext cx="8229600" cy="976313"/>
          </a:xfrm>
        </p:spPr>
        <p:txBody>
          <a:bodyPr/>
          <a:lstStyle/>
          <a:p>
            <a:pPr algn="ctr"/>
            <a:r>
              <a:rPr lang="it-IT" altLang="it-IT" b="1">
                <a:solidFill>
                  <a:srgbClr val="FBA905"/>
                </a:solidFill>
              </a:rPr>
              <a:t>Esempi</a:t>
            </a:r>
            <a:endParaRPr lang="it-IT" altLang="it-IT" b="1"/>
          </a:p>
        </p:txBody>
      </p:sp>
      <p:sp>
        <p:nvSpPr>
          <p:cNvPr id="181251" name="Rectangle 3"/>
          <p:cNvSpPr>
            <a:spLocks noGrp="1" noChangeArrowheads="1"/>
          </p:cNvSpPr>
          <p:nvPr>
            <p:ph type="body" sz="half" idx="1"/>
          </p:nvPr>
        </p:nvSpPr>
        <p:spPr>
          <a:xfrm>
            <a:off x="755650" y="1341438"/>
            <a:ext cx="8137525" cy="5516562"/>
          </a:xfrm>
        </p:spPr>
        <p:txBody>
          <a:bodyPr/>
          <a:lstStyle/>
          <a:p>
            <a:r>
              <a:rPr lang="it-IT" altLang="it-IT" sz="2400" b="1"/>
              <a:t>                 10625x + 39457y = 44 </a:t>
            </a:r>
            <a:endParaRPr lang="it-IT" altLang="it-IT" sz="2400" i="1"/>
          </a:p>
          <a:p>
            <a:pPr>
              <a:buFontTx/>
              <a:buNone/>
            </a:pPr>
            <a:r>
              <a:rPr lang="it-IT" altLang="it-IT" sz="2000">
                <a:solidFill>
                  <a:srgbClr val="FFFF00"/>
                </a:solidFill>
              </a:rPr>
              <a:t>Con AE:</a:t>
            </a:r>
            <a:r>
              <a:rPr lang="it-IT" altLang="it-IT" sz="2000"/>
              <a:t>  </a:t>
            </a:r>
            <a:r>
              <a:rPr lang="it-IT" altLang="it-IT" sz="2000">
                <a:solidFill>
                  <a:srgbClr val="FFFF00"/>
                </a:solidFill>
              </a:rPr>
              <a:t>(10625, 39457) = 17</a:t>
            </a:r>
            <a:endParaRPr lang="it-IT" altLang="it-IT" sz="2000" i="1"/>
          </a:p>
          <a:p>
            <a:pPr>
              <a:buFontTx/>
              <a:buNone/>
            </a:pPr>
            <a:r>
              <a:rPr lang="it-IT" altLang="it-IT" sz="2000"/>
              <a:t>   17 non divide 44: l'equazione  non ha soluzioni</a:t>
            </a:r>
            <a:r>
              <a:rPr lang="it-IT" altLang="it-IT" sz="2400"/>
              <a:t> </a:t>
            </a:r>
          </a:p>
          <a:p>
            <a:pPr>
              <a:buFontTx/>
              <a:buNone/>
            </a:pPr>
            <a:endParaRPr lang="it-IT" altLang="it-IT" sz="2400" b="1"/>
          </a:p>
          <a:p>
            <a:r>
              <a:rPr lang="it-IT" altLang="it-IT" sz="2400" b="1"/>
              <a:t>                 10625x + 39457y = 34 </a:t>
            </a:r>
            <a:endParaRPr lang="it-IT" altLang="it-IT" sz="2400" i="1"/>
          </a:p>
          <a:p>
            <a:pPr>
              <a:buFontTx/>
              <a:buNone/>
            </a:pPr>
            <a:r>
              <a:rPr lang="it-IT" altLang="it-IT" sz="2000">
                <a:solidFill>
                  <a:srgbClr val="FFFF00"/>
                </a:solidFill>
              </a:rPr>
              <a:t>Con AEE:</a:t>
            </a:r>
            <a:r>
              <a:rPr lang="it-IT" altLang="it-IT" sz="2000"/>
              <a:t> </a:t>
            </a:r>
            <a:r>
              <a:rPr lang="it-IT" altLang="it-IT" sz="2000">
                <a:solidFill>
                  <a:srgbClr val="FFFF00"/>
                </a:solidFill>
              </a:rPr>
              <a:t>(10625, 39457) = 17</a:t>
            </a:r>
          </a:p>
          <a:p>
            <a:pPr>
              <a:buFontTx/>
              <a:buNone/>
            </a:pPr>
            <a:r>
              <a:rPr lang="it-IT" altLang="it-IT" sz="2000"/>
              <a:t>              34= 2 × 17: l’equazione ha soluzioni</a:t>
            </a:r>
          </a:p>
          <a:p>
            <a:pPr algn="ctr">
              <a:buFontTx/>
              <a:buNone/>
            </a:pPr>
            <a:r>
              <a:rPr lang="it-IT" altLang="it-IT" sz="2400">
                <a:solidFill>
                  <a:srgbClr val="FFFF00"/>
                </a:solidFill>
              </a:rPr>
              <a:t>17=10625  × (-765) + 39457×206</a:t>
            </a:r>
            <a:endParaRPr lang="it-IT" altLang="it-IT" sz="2400"/>
          </a:p>
          <a:p>
            <a:pPr algn="ctr">
              <a:buFontTx/>
              <a:buNone/>
            </a:pPr>
            <a:r>
              <a:rPr lang="it-IT" altLang="it-IT" sz="1600"/>
              <a:t>Una soluzione è la coppia</a:t>
            </a:r>
          </a:p>
          <a:p>
            <a:pPr algn="ctr">
              <a:buFontTx/>
              <a:buNone/>
            </a:pPr>
            <a:r>
              <a:rPr lang="it-IT" altLang="it-IT" sz="2400">
                <a:solidFill>
                  <a:srgbClr val="FFFF00"/>
                </a:solidFill>
              </a:rPr>
              <a:t>(x</a:t>
            </a:r>
            <a:r>
              <a:rPr lang="it-IT" altLang="it-IT" sz="2400" baseline="-25000">
                <a:solidFill>
                  <a:srgbClr val="FFFF00"/>
                </a:solidFill>
              </a:rPr>
              <a:t>0</a:t>
            </a:r>
            <a:r>
              <a:rPr lang="it-IT" altLang="it-IT" sz="2400">
                <a:solidFill>
                  <a:srgbClr val="FFFF00"/>
                </a:solidFill>
              </a:rPr>
              <a:t> , y</a:t>
            </a:r>
            <a:r>
              <a:rPr lang="it-IT" altLang="it-IT" sz="2400" baseline="-25000">
                <a:solidFill>
                  <a:srgbClr val="FFFF00"/>
                </a:solidFill>
              </a:rPr>
              <a:t>0</a:t>
            </a:r>
            <a:r>
              <a:rPr lang="it-IT" altLang="it-IT" sz="2400">
                <a:solidFill>
                  <a:srgbClr val="FFFF00"/>
                </a:solidFill>
              </a:rPr>
              <a:t>)=</a:t>
            </a:r>
            <a:r>
              <a:rPr lang="it-IT" altLang="it-IT" sz="2400"/>
              <a:t> (2 × (-765), 2 × 206)= </a:t>
            </a:r>
            <a:r>
              <a:rPr lang="it-IT" altLang="it-IT" sz="2400">
                <a:solidFill>
                  <a:srgbClr val="FFFF00"/>
                </a:solidFill>
              </a:rPr>
              <a:t>(-1530,412)</a:t>
            </a:r>
          </a:p>
          <a:p>
            <a:pPr algn="ctr">
              <a:buFontTx/>
              <a:buNone/>
            </a:pPr>
            <a:r>
              <a:rPr lang="it-IT" altLang="it-IT" sz="1600"/>
              <a:t>Le soluzioni sono tutte e sole le coppie</a:t>
            </a:r>
            <a:r>
              <a:rPr lang="it-IT" altLang="it-IT" sz="2400"/>
              <a:t> </a:t>
            </a:r>
          </a:p>
          <a:p>
            <a:pPr algn="ctr">
              <a:buFontTx/>
              <a:buNone/>
            </a:pPr>
            <a:r>
              <a:rPr lang="it-IT" altLang="it-IT" sz="2400">
                <a:solidFill>
                  <a:srgbClr val="FFFF00"/>
                </a:solidFill>
              </a:rPr>
              <a:t>(x, y) = (-1530 + 2321t, 412 – 625t)</a:t>
            </a:r>
            <a:r>
              <a:rPr lang="it-IT" altLang="it-IT" sz="2400"/>
              <a:t> </a:t>
            </a:r>
            <a:br>
              <a:rPr lang="it-IT" altLang="it-IT" sz="2400"/>
            </a:br>
            <a:endParaRPr lang="it-IT" altLang="it-IT" sz="2400"/>
          </a:p>
        </p:txBody>
      </p:sp>
      <p:sp>
        <p:nvSpPr>
          <p:cNvPr id="181253" name="Text Box 5"/>
          <p:cNvSpPr txBox="1">
            <a:spLocks noChangeArrowheads="1"/>
          </p:cNvSpPr>
          <p:nvPr/>
        </p:nvSpPr>
        <p:spPr bwMode="auto">
          <a:xfrm>
            <a:off x="1219200" y="3429000"/>
            <a:ext cx="1828800"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2800">
              <a:solidFill>
                <a:schemeClr val="tx1"/>
              </a:solidFill>
              <a:effectLst>
                <a:outerShdw blurRad="38100" dist="38100" dir="2700000" algn="tl">
                  <a:srgbClr val="000000"/>
                </a:outerShdw>
              </a:effectLst>
            </a:endParaRPr>
          </a:p>
          <a:p>
            <a:pPr>
              <a:spcBef>
                <a:spcPct val="50000"/>
              </a:spcBef>
            </a:pPr>
            <a:endParaRPr lang="it-IT" altLang="it-IT" sz="2800">
              <a:solidFill>
                <a:schemeClr val="tx1"/>
              </a:solidFill>
              <a:effectLst>
                <a:outerShdw blurRad="38100" dist="38100" dir="2700000" algn="tl">
                  <a:srgbClr val="000000"/>
                </a:outerShdw>
              </a:effectLst>
            </a:endParaRPr>
          </a:p>
          <a:p>
            <a:pPr>
              <a:spcBef>
                <a:spcPct val="50000"/>
              </a:spcBef>
            </a:pPr>
            <a:endParaRPr lang="it-IT" altLang="it-IT" sz="2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additive="base">
                                        <p:cTn id="7" dur="500" fill="hold"/>
                                        <p:tgtEl>
                                          <p:spTgt spid="181250"/>
                                        </p:tgtEl>
                                        <p:attrNameLst>
                                          <p:attrName>ppt_x</p:attrName>
                                        </p:attrNameLst>
                                      </p:cBhvr>
                                      <p:tavLst>
                                        <p:tav tm="0">
                                          <p:val>
                                            <p:strVal val="#ppt_x"/>
                                          </p:val>
                                        </p:tav>
                                        <p:tav tm="100000">
                                          <p:val>
                                            <p:strVal val="#ppt_x"/>
                                          </p:val>
                                        </p:tav>
                                      </p:tavLst>
                                    </p:anim>
                                    <p:anim calcmode="lin" valueType="num">
                                      <p:cBhvr additive="base">
                                        <p:cTn id="8" dur="500" fill="hold"/>
                                        <p:tgtEl>
                                          <p:spTgt spid="1812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1251">
                                            <p:txEl>
                                              <p:pRg st="0" end="0"/>
                                            </p:txEl>
                                          </p:spTgt>
                                        </p:tgtEl>
                                        <p:attrNameLst>
                                          <p:attrName>style.visibility</p:attrName>
                                        </p:attrNameLst>
                                      </p:cBhvr>
                                      <p:to>
                                        <p:strVal val="visible"/>
                                      </p:to>
                                    </p:set>
                                    <p:anim calcmode="lin" valueType="num">
                                      <p:cBhvr additive="base">
                                        <p:cTn id="13" dur="500" fill="hold"/>
                                        <p:tgtEl>
                                          <p:spTgt spid="1812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1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1251">
                                            <p:txEl>
                                              <p:pRg st="1" end="1"/>
                                            </p:txEl>
                                          </p:spTgt>
                                        </p:tgtEl>
                                        <p:attrNameLst>
                                          <p:attrName>style.visibility</p:attrName>
                                        </p:attrNameLst>
                                      </p:cBhvr>
                                      <p:to>
                                        <p:strVal val="visible"/>
                                      </p:to>
                                    </p:set>
                                    <p:anim calcmode="lin" valueType="num">
                                      <p:cBhvr additive="base">
                                        <p:cTn id="19" dur="500" fill="hold"/>
                                        <p:tgtEl>
                                          <p:spTgt spid="1812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1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1251">
                                            <p:txEl>
                                              <p:pRg st="2" end="2"/>
                                            </p:txEl>
                                          </p:spTgt>
                                        </p:tgtEl>
                                        <p:attrNameLst>
                                          <p:attrName>style.visibility</p:attrName>
                                        </p:attrNameLst>
                                      </p:cBhvr>
                                      <p:to>
                                        <p:strVal val="visible"/>
                                      </p:to>
                                    </p:set>
                                    <p:anim calcmode="lin" valueType="num">
                                      <p:cBhvr additive="base">
                                        <p:cTn id="25" dur="500" fill="hold"/>
                                        <p:tgtEl>
                                          <p:spTgt spid="1812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1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1251">
                                            <p:txEl>
                                              <p:pRg st="4" end="4"/>
                                            </p:txEl>
                                          </p:spTgt>
                                        </p:tgtEl>
                                        <p:attrNameLst>
                                          <p:attrName>style.visibility</p:attrName>
                                        </p:attrNameLst>
                                      </p:cBhvr>
                                      <p:to>
                                        <p:strVal val="visible"/>
                                      </p:to>
                                    </p:set>
                                    <p:anim calcmode="lin" valueType="num">
                                      <p:cBhvr additive="base">
                                        <p:cTn id="31" dur="500" fill="hold"/>
                                        <p:tgtEl>
                                          <p:spTgt spid="1812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12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1251">
                                            <p:txEl>
                                              <p:pRg st="5" end="5"/>
                                            </p:txEl>
                                          </p:spTgt>
                                        </p:tgtEl>
                                        <p:attrNameLst>
                                          <p:attrName>style.visibility</p:attrName>
                                        </p:attrNameLst>
                                      </p:cBhvr>
                                      <p:to>
                                        <p:strVal val="visible"/>
                                      </p:to>
                                    </p:set>
                                    <p:anim calcmode="lin" valueType="num">
                                      <p:cBhvr additive="base">
                                        <p:cTn id="37" dur="500" fill="hold"/>
                                        <p:tgtEl>
                                          <p:spTgt spid="1812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12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1251">
                                            <p:txEl>
                                              <p:pRg st="6" end="6"/>
                                            </p:txEl>
                                          </p:spTgt>
                                        </p:tgtEl>
                                        <p:attrNameLst>
                                          <p:attrName>style.visibility</p:attrName>
                                        </p:attrNameLst>
                                      </p:cBhvr>
                                      <p:to>
                                        <p:strVal val="visible"/>
                                      </p:to>
                                    </p:set>
                                    <p:anim calcmode="lin" valueType="num">
                                      <p:cBhvr additive="base">
                                        <p:cTn id="43" dur="500" fill="hold"/>
                                        <p:tgtEl>
                                          <p:spTgt spid="18125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12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1251">
                                            <p:txEl>
                                              <p:pRg st="7" end="7"/>
                                            </p:txEl>
                                          </p:spTgt>
                                        </p:tgtEl>
                                        <p:attrNameLst>
                                          <p:attrName>style.visibility</p:attrName>
                                        </p:attrNameLst>
                                      </p:cBhvr>
                                      <p:to>
                                        <p:strVal val="visible"/>
                                      </p:to>
                                    </p:set>
                                    <p:anim calcmode="lin" valueType="num">
                                      <p:cBhvr additive="base">
                                        <p:cTn id="49" dur="500" fill="hold"/>
                                        <p:tgtEl>
                                          <p:spTgt spid="18125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12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1251">
                                            <p:txEl>
                                              <p:pRg st="8" end="8"/>
                                            </p:txEl>
                                          </p:spTgt>
                                        </p:tgtEl>
                                        <p:attrNameLst>
                                          <p:attrName>style.visibility</p:attrName>
                                        </p:attrNameLst>
                                      </p:cBhvr>
                                      <p:to>
                                        <p:strVal val="visible"/>
                                      </p:to>
                                    </p:set>
                                    <p:anim calcmode="lin" valueType="num">
                                      <p:cBhvr additive="base">
                                        <p:cTn id="55" dur="500" fill="hold"/>
                                        <p:tgtEl>
                                          <p:spTgt spid="181251">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125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1251">
                                            <p:txEl>
                                              <p:pRg st="9" end="9"/>
                                            </p:txEl>
                                          </p:spTgt>
                                        </p:tgtEl>
                                        <p:attrNameLst>
                                          <p:attrName>style.visibility</p:attrName>
                                        </p:attrNameLst>
                                      </p:cBhvr>
                                      <p:to>
                                        <p:strVal val="visible"/>
                                      </p:to>
                                    </p:set>
                                    <p:anim calcmode="lin" valueType="num">
                                      <p:cBhvr additive="base">
                                        <p:cTn id="61" dur="500" fill="hold"/>
                                        <p:tgtEl>
                                          <p:spTgt spid="181251">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12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1251">
                                            <p:txEl>
                                              <p:pRg st="10" end="10"/>
                                            </p:txEl>
                                          </p:spTgt>
                                        </p:tgtEl>
                                        <p:attrNameLst>
                                          <p:attrName>style.visibility</p:attrName>
                                        </p:attrNameLst>
                                      </p:cBhvr>
                                      <p:to>
                                        <p:strVal val="visible"/>
                                      </p:to>
                                    </p:set>
                                    <p:anim calcmode="lin" valueType="num">
                                      <p:cBhvr additive="base">
                                        <p:cTn id="67" dur="500" fill="hold"/>
                                        <p:tgtEl>
                                          <p:spTgt spid="181251">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812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1251">
                                            <p:txEl>
                                              <p:pRg st="11" end="11"/>
                                            </p:txEl>
                                          </p:spTgt>
                                        </p:tgtEl>
                                        <p:attrNameLst>
                                          <p:attrName>style.visibility</p:attrName>
                                        </p:attrNameLst>
                                      </p:cBhvr>
                                      <p:to>
                                        <p:strVal val="visible"/>
                                      </p:to>
                                    </p:set>
                                    <p:anim calcmode="lin" valueType="num">
                                      <p:cBhvr additive="base">
                                        <p:cTn id="73" dur="500" fill="hold"/>
                                        <p:tgtEl>
                                          <p:spTgt spid="181251">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1251">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nodePh="1">
                                  <p:stCondLst>
                                    <p:cond delay="0"/>
                                  </p:stCondLst>
                                  <p:endCondLst>
                                    <p:cond evt="begin" delay="0">
                                      <p:tn val="77"/>
                                    </p:cond>
                                  </p:endCondLst>
                                  <p:childTnLst>
                                    <p:set>
                                      <p:cBhvr>
                                        <p:cTn id="78" dur="1" fill="hold">
                                          <p:stCondLst>
                                            <p:cond delay="0"/>
                                          </p:stCondLst>
                                        </p:cTn>
                                        <p:tgtEl>
                                          <p:spTgt spid="181253"/>
                                        </p:tgtEl>
                                        <p:attrNameLst>
                                          <p:attrName>style.visibility</p:attrName>
                                        </p:attrNameLst>
                                      </p:cBhvr>
                                      <p:to>
                                        <p:strVal val="visible"/>
                                      </p:to>
                                    </p:set>
                                    <p:anim calcmode="lin" valueType="num">
                                      <p:cBhvr additive="base">
                                        <p:cTn id="79" dur="500" fill="hold"/>
                                        <p:tgtEl>
                                          <p:spTgt spid="181253"/>
                                        </p:tgtEl>
                                        <p:attrNameLst>
                                          <p:attrName>ppt_x</p:attrName>
                                        </p:attrNameLst>
                                      </p:cBhvr>
                                      <p:tavLst>
                                        <p:tav tm="0">
                                          <p:val>
                                            <p:strVal val="#ppt_x"/>
                                          </p:val>
                                        </p:tav>
                                        <p:tav tm="100000">
                                          <p:val>
                                            <p:strVal val="#ppt_x"/>
                                          </p:val>
                                        </p:tav>
                                      </p:tavLst>
                                    </p:anim>
                                    <p:anim calcmode="lin" valueType="num">
                                      <p:cBhvr additive="base">
                                        <p:cTn id="80" dur="500" fill="hold"/>
                                        <p:tgtEl>
                                          <p:spTgt spid="1812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p:bldP spid="181251" grpId="0" build="p"/>
      <p:bldP spid="18125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292100"/>
            <a:ext cx="8507413" cy="1384300"/>
          </a:xfrm>
        </p:spPr>
        <p:txBody>
          <a:bodyPr/>
          <a:lstStyle/>
          <a:p>
            <a:r>
              <a:rPr lang="it-IT" altLang="it-IT" sz="4000" b="1"/>
              <a:t> </a:t>
            </a:r>
            <a:r>
              <a:rPr lang="it-IT" altLang="it-IT" sz="4000"/>
              <a:t>(°)</a:t>
            </a:r>
            <a:r>
              <a:rPr lang="it-IT" altLang="it-IT" sz="4000" b="1"/>
              <a:t> </a:t>
            </a:r>
            <a:r>
              <a:rPr lang="it-IT" altLang="it-IT" sz="4000" b="1">
                <a:solidFill>
                  <a:srgbClr val="FFFF00"/>
                </a:solidFill>
              </a:rPr>
              <a:t>1024x - 15625y = 11529</a:t>
            </a:r>
            <a:br>
              <a:rPr lang="it-IT" altLang="it-IT" sz="4000" b="1">
                <a:solidFill>
                  <a:srgbClr val="FFFF00"/>
                </a:solidFill>
              </a:rPr>
            </a:br>
            <a:r>
              <a:rPr lang="it-IT" altLang="it-IT" sz="2400">
                <a:solidFill>
                  <a:srgbClr val="FFFF00"/>
                </a:solidFill>
              </a:rPr>
              <a:t>Risolviamo finalmente l’equazione delle noci di cocco</a:t>
            </a:r>
            <a:r>
              <a:rPr lang="it-IT" altLang="it-IT" sz="4000" b="1">
                <a:solidFill>
                  <a:srgbClr val="FFFF00"/>
                </a:solidFill>
              </a:rPr>
              <a:t/>
            </a:r>
            <a:br>
              <a:rPr lang="it-IT" altLang="it-IT" sz="4000" b="1">
                <a:solidFill>
                  <a:srgbClr val="FFFF00"/>
                </a:solidFill>
              </a:rPr>
            </a:br>
            <a:r>
              <a:rPr lang="it-IT" altLang="it-IT" sz="4000" b="1">
                <a:solidFill>
                  <a:srgbClr val="FFFF00"/>
                </a:solidFill>
              </a:rPr>
              <a:t> </a:t>
            </a:r>
            <a:r>
              <a:rPr lang="it-IT" altLang="it-IT" sz="2000">
                <a:solidFill>
                  <a:srgbClr val="FF99FF"/>
                </a:solidFill>
                <a:latin typeface="BrushScrD" pitchFamily="66" charset="0"/>
                <a:cs typeface="Times New Roman" panose="02020603050405020304" pitchFamily="18" charset="0"/>
              </a:rPr>
              <a:t>(ENC)</a:t>
            </a:r>
            <a:r>
              <a:rPr lang="it-IT" altLang="it-IT" sz="4000" b="1">
                <a:solidFill>
                  <a:srgbClr val="FFFF00"/>
                </a:solidFill>
              </a:rPr>
              <a:t>      </a:t>
            </a:r>
            <a:r>
              <a:rPr lang="it-IT" altLang="it-IT" sz="3200">
                <a:solidFill>
                  <a:srgbClr val="FF99FF"/>
                </a:solidFill>
                <a:cs typeface="Times New Roman" panose="02020603050405020304" pitchFamily="18" charset="0"/>
              </a:rPr>
              <a:t>1024 N – 15625 F = 11529</a:t>
            </a:r>
          </a:p>
        </p:txBody>
      </p:sp>
      <p:sp>
        <p:nvSpPr>
          <p:cNvPr id="220163" name="Rectangle 3"/>
          <p:cNvSpPr>
            <a:spLocks noGrp="1" noChangeArrowheads="1"/>
          </p:cNvSpPr>
          <p:nvPr>
            <p:ph type="body" idx="1"/>
          </p:nvPr>
        </p:nvSpPr>
        <p:spPr>
          <a:xfrm>
            <a:off x="457200" y="1905000"/>
            <a:ext cx="8229600" cy="4548188"/>
          </a:xfrm>
        </p:spPr>
        <p:txBody>
          <a:bodyPr/>
          <a:lstStyle/>
          <a:p>
            <a:pPr>
              <a:lnSpc>
                <a:spcPct val="80000"/>
              </a:lnSpc>
            </a:pPr>
            <a:endParaRPr lang="it-IT" altLang="it-IT" sz="2000" i="1"/>
          </a:p>
          <a:p>
            <a:pPr>
              <a:lnSpc>
                <a:spcPct val="80000"/>
              </a:lnSpc>
            </a:pPr>
            <a:r>
              <a:rPr lang="it-IT" altLang="it-IT" sz="2000"/>
              <a:t>Risolviamo prima la  (#)    1024x + 15625y = 11529.</a:t>
            </a:r>
          </a:p>
          <a:p>
            <a:pPr>
              <a:lnSpc>
                <a:spcPct val="80000"/>
              </a:lnSpc>
              <a:buFontTx/>
              <a:buNone/>
            </a:pPr>
            <a:r>
              <a:rPr lang="it-IT" altLang="it-IT" sz="2000"/>
              <a:t>    </a:t>
            </a:r>
            <a:r>
              <a:rPr lang="it-IT" altLang="it-IT" sz="1800">
                <a:solidFill>
                  <a:srgbClr val="9DFF9D"/>
                </a:solidFill>
              </a:rPr>
              <a:t>(x, y) è una soluzione della (°) se e solo se (x, -y) è una soluzione</a:t>
            </a:r>
          </a:p>
          <a:p>
            <a:pPr>
              <a:lnSpc>
                <a:spcPct val="80000"/>
              </a:lnSpc>
              <a:buFontTx/>
              <a:buNone/>
            </a:pPr>
            <a:r>
              <a:rPr lang="it-IT" altLang="it-IT" sz="1800">
                <a:solidFill>
                  <a:srgbClr val="9DFF9D"/>
                </a:solidFill>
              </a:rPr>
              <a:t>    della (#). </a:t>
            </a:r>
          </a:p>
          <a:p>
            <a:pPr>
              <a:lnSpc>
                <a:spcPct val="80000"/>
              </a:lnSpc>
            </a:pPr>
            <a:r>
              <a:rPr lang="it-IT" altLang="it-IT" sz="2000"/>
              <a:t>Con AEE:   (1024, 15625) = 1 = 1024 × (-4776) + 15625 × 313</a:t>
            </a:r>
            <a:br>
              <a:rPr lang="it-IT" altLang="it-IT" sz="2000"/>
            </a:br>
            <a:r>
              <a:rPr lang="it-IT" altLang="it-IT" sz="2000"/>
              <a:t>d = 1 divide 11529: (#) ha infinite soluzioni. </a:t>
            </a:r>
          </a:p>
          <a:p>
            <a:pPr>
              <a:lnSpc>
                <a:spcPct val="80000"/>
              </a:lnSpc>
              <a:buFontTx/>
              <a:buNone/>
            </a:pPr>
            <a:endParaRPr lang="it-IT" altLang="it-IT" sz="2000"/>
          </a:p>
          <a:p>
            <a:pPr>
              <a:lnSpc>
                <a:spcPct val="80000"/>
              </a:lnSpc>
              <a:buFontTx/>
              <a:buNone/>
            </a:pPr>
            <a:r>
              <a:rPr lang="it-IT" altLang="it-IT" sz="2000"/>
              <a:t>        </a:t>
            </a:r>
            <a:r>
              <a:rPr lang="it-IT" altLang="it-IT" sz="1800"/>
              <a:t>Una soluzione è la coppia</a:t>
            </a:r>
            <a:r>
              <a:rPr lang="it-IT" altLang="it-IT" sz="2000"/>
              <a:t> </a:t>
            </a:r>
          </a:p>
          <a:p>
            <a:pPr>
              <a:lnSpc>
                <a:spcPct val="80000"/>
              </a:lnSpc>
            </a:pPr>
            <a:r>
              <a:rPr lang="it-IT" altLang="it-IT" sz="2000"/>
              <a:t>(x</a:t>
            </a:r>
            <a:r>
              <a:rPr lang="it-IT" altLang="it-IT" sz="2000" baseline="-25000"/>
              <a:t> 0</a:t>
            </a:r>
            <a:r>
              <a:rPr lang="it-IT" altLang="it-IT" sz="2000"/>
              <a:t>, y</a:t>
            </a:r>
            <a:r>
              <a:rPr lang="it-IT" altLang="it-IT" sz="2000" baseline="-25000"/>
              <a:t>0</a:t>
            </a:r>
            <a:r>
              <a:rPr lang="it-IT" altLang="it-IT" sz="2000"/>
              <a:t> )=(11529 × (-4776), 11529 × 313)= (-55062504, 3608577) </a:t>
            </a:r>
          </a:p>
          <a:p>
            <a:pPr>
              <a:lnSpc>
                <a:spcPct val="80000"/>
              </a:lnSpc>
              <a:buFontTx/>
              <a:buNone/>
            </a:pPr>
            <a:r>
              <a:rPr lang="it-IT" altLang="it-IT" sz="1800"/>
              <a:t>        </a:t>
            </a:r>
          </a:p>
          <a:p>
            <a:pPr>
              <a:lnSpc>
                <a:spcPct val="80000"/>
              </a:lnSpc>
              <a:buFontTx/>
              <a:buNone/>
            </a:pPr>
            <a:r>
              <a:rPr lang="it-IT" altLang="it-IT" sz="1800"/>
              <a:t>         Tutte le soluzioni della (#) sono le coppie</a:t>
            </a:r>
          </a:p>
          <a:p>
            <a:pPr>
              <a:lnSpc>
                <a:spcPct val="80000"/>
              </a:lnSpc>
            </a:pPr>
            <a:r>
              <a:rPr lang="it-IT" altLang="it-IT" sz="2000"/>
              <a:t>(x, y)= (-55062504 + 15625 t, 3608577 – 1024 t) </a:t>
            </a:r>
          </a:p>
          <a:p>
            <a:pPr>
              <a:lnSpc>
                <a:spcPct val="80000"/>
              </a:lnSpc>
              <a:buFontTx/>
              <a:buNone/>
            </a:pPr>
            <a:endParaRPr lang="it-IT" altLang="it-IT" sz="2000"/>
          </a:p>
          <a:p>
            <a:pPr>
              <a:lnSpc>
                <a:spcPct val="80000"/>
              </a:lnSpc>
              <a:buFontTx/>
              <a:buNone/>
            </a:pPr>
            <a:r>
              <a:rPr lang="it-IT" altLang="it-IT" sz="1800"/>
              <a:t>        Tutte le soluzioni della (°) sono le coppie </a:t>
            </a:r>
          </a:p>
          <a:p>
            <a:pPr>
              <a:lnSpc>
                <a:spcPct val="80000"/>
              </a:lnSpc>
            </a:pPr>
            <a:r>
              <a:rPr lang="it-IT" altLang="it-IT" sz="2000"/>
              <a:t>(X, Y)= (-55062504 + 15625 t ,  -3608577 + 1024 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381000" y="1905000"/>
            <a:ext cx="8229600" cy="1460500"/>
          </a:xfrm>
        </p:spPr>
        <p:txBody>
          <a:bodyPr/>
          <a:lstStyle/>
          <a:p>
            <a:pPr algn="ctr"/>
            <a:r>
              <a:rPr lang="it-IT" altLang="it-IT" sz="4800" b="1">
                <a:solidFill>
                  <a:srgbClr val="9DFF9D"/>
                </a:solidFill>
              </a:rPr>
              <a:t>5 MARINAI e 1 SCIMMIA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it-IT" altLang="it-IT" sz="2400" b="1"/>
              <a:t>Vogliamo i minimi valori positivi per cui (X, Y) è una soluzione della (°). </a:t>
            </a:r>
            <a:br>
              <a:rPr lang="it-IT" altLang="it-IT" sz="2400" b="1"/>
            </a:br>
            <a:endParaRPr lang="it-IT" altLang="it-IT" sz="2400" b="1">
              <a:solidFill>
                <a:srgbClr val="FBA905"/>
              </a:solidFill>
            </a:endParaRPr>
          </a:p>
        </p:txBody>
      </p:sp>
      <p:sp>
        <p:nvSpPr>
          <p:cNvPr id="183299" name="Rectangle 3"/>
          <p:cNvSpPr>
            <a:spLocks noGrp="1" noChangeArrowheads="1"/>
          </p:cNvSpPr>
          <p:nvPr>
            <p:ph type="body" sz="half" idx="1"/>
          </p:nvPr>
        </p:nvSpPr>
        <p:spPr>
          <a:xfrm>
            <a:off x="0" y="1412875"/>
            <a:ext cx="9144000" cy="4968875"/>
          </a:xfrm>
        </p:spPr>
        <p:txBody>
          <a:bodyPr/>
          <a:lstStyle/>
          <a:p>
            <a:pPr>
              <a:lnSpc>
                <a:spcPct val="90000"/>
              </a:lnSpc>
            </a:pPr>
            <a:r>
              <a:rPr lang="it-IT" altLang="it-IT" sz="2800"/>
              <a:t>X= -55062504 + 15625 t </a:t>
            </a:r>
            <a:r>
              <a:rPr lang="it-IT" altLang="it-IT" sz="2800">
                <a:sym typeface="Mathematica1" pitchFamily="2" charset="2"/>
              </a:rPr>
              <a:t> </a:t>
            </a:r>
            <a:r>
              <a:rPr lang="it-IT" altLang="it-IT" sz="2800">
                <a:sym typeface="Math1" pitchFamily="2" charset="2"/>
              </a:rPr>
              <a:t>0</a:t>
            </a:r>
            <a:r>
              <a:rPr lang="it-IT" altLang="it-IT" sz="2800"/>
              <a:t>  </a:t>
            </a:r>
          </a:p>
          <a:p>
            <a:pPr>
              <a:lnSpc>
                <a:spcPct val="90000"/>
              </a:lnSpc>
            </a:pPr>
            <a:r>
              <a:rPr lang="it-IT" altLang="it-IT" sz="2800"/>
              <a:t>Y=-3608577 + 1024 t </a:t>
            </a:r>
            <a:r>
              <a:rPr lang="it-IT" altLang="it-IT" sz="2800">
                <a:sym typeface="Mathematica1" pitchFamily="2" charset="2"/>
              </a:rPr>
              <a:t></a:t>
            </a:r>
            <a:r>
              <a:rPr lang="it-IT" altLang="it-IT" sz="2800">
                <a:sym typeface="Math1" pitchFamily="2" charset="2"/>
              </a:rPr>
              <a:t> 0</a:t>
            </a:r>
            <a:r>
              <a:rPr lang="it-IT" altLang="it-IT" sz="2800"/>
              <a:t> </a:t>
            </a:r>
          </a:p>
          <a:p>
            <a:pPr>
              <a:lnSpc>
                <a:spcPct val="90000"/>
              </a:lnSpc>
              <a:buFontTx/>
              <a:buNone/>
            </a:pPr>
            <a:endParaRPr lang="it-IT" altLang="it-IT" sz="2800"/>
          </a:p>
          <a:p>
            <a:pPr>
              <a:lnSpc>
                <a:spcPct val="90000"/>
              </a:lnSpc>
            </a:pPr>
            <a:r>
              <a:rPr lang="it-IT" altLang="it-IT" sz="2800"/>
              <a:t>[55062504/15625]=[3608577/1024] = 3524</a:t>
            </a:r>
          </a:p>
          <a:p>
            <a:pPr>
              <a:lnSpc>
                <a:spcPct val="90000"/>
              </a:lnSpc>
              <a:buFontTx/>
              <a:buNone/>
            </a:pPr>
            <a:r>
              <a:rPr lang="it-IT" altLang="it-IT" sz="2400"/>
              <a:t>Dunque il minimo t per avere X e Y positivi è 3525</a:t>
            </a:r>
            <a:r>
              <a:rPr lang="it-IT" altLang="it-IT" sz="2800"/>
              <a:t> </a:t>
            </a:r>
          </a:p>
          <a:p>
            <a:pPr algn="ctr">
              <a:lnSpc>
                <a:spcPct val="90000"/>
              </a:lnSpc>
              <a:buFontTx/>
              <a:buNone/>
            </a:pPr>
            <a:r>
              <a:rPr lang="it-IT" altLang="it-IT" sz="2800"/>
              <a:t/>
            </a:r>
            <a:br>
              <a:rPr lang="it-IT" altLang="it-IT" sz="2800"/>
            </a:br>
            <a:r>
              <a:rPr lang="it-IT" altLang="it-IT" sz="4400">
                <a:solidFill>
                  <a:srgbClr val="FF99FF"/>
                </a:solidFill>
              </a:rPr>
              <a:t>(N,F) = (15621, 1023)</a:t>
            </a:r>
          </a:p>
          <a:p>
            <a:pPr algn="ctr">
              <a:lnSpc>
                <a:spcPct val="90000"/>
              </a:lnSpc>
              <a:buFontTx/>
              <a:buNone/>
            </a:pPr>
            <a:endParaRPr lang="it-IT" altLang="it-IT" sz="1600">
              <a:solidFill>
                <a:srgbClr val="FF99FF"/>
              </a:solidFill>
            </a:endParaRPr>
          </a:p>
          <a:p>
            <a:pPr>
              <a:lnSpc>
                <a:spcPct val="90000"/>
              </a:lnSpc>
              <a:buFontTx/>
              <a:buNone/>
            </a:pPr>
            <a:r>
              <a:rPr lang="it-IT" altLang="it-IT" sz="2400" b="1" u="sng">
                <a:solidFill>
                  <a:srgbClr val="F2430C"/>
                </a:solidFill>
              </a:rPr>
              <a:t>   Risposta</a:t>
            </a:r>
            <a:r>
              <a:rPr lang="it-IT" altLang="it-IT" sz="2400">
                <a:solidFill>
                  <a:srgbClr val="F2430C"/>
                </a:solidFill>
              </a:rPr>
              <a:t>: All’inizio c’erano 15621 noci; al mattino i marinai</a:t>
            </a:r>
          </a:p>
          <a:p>
            <a:pPr>
              <a:lnSpc>
                <a:spcPct val="90000"/>
              </a:lnSpc>
              <a:buFontTx/>
              <a:buNone/>
            </a:pPr>
            <a:r>
              <a:rPr lang="it-IT" altLang="it-IT" sz="2400">
                <a:solidFill>
                  <a:srgbClr val="F2430C"/>
                </a:solidFill>
              </a:rPr>
              <a:t>        prendono ciascuno 1023 noci (oltre a quelle che già avevano        </a:t>
            </a:r>
          </a:p>
          <a:p>
            <a:pPr>
              <a:lnSpc>
                <a:spcPct val="90000"/>
              </a:lnSpc>
              <a:buFontTx/>
              <a:buNone/>
            </a:pPr>
            <a:r>
              <a:rPr lang="it-IT" altLang="it-IT" sz="2400">
                <a:solidFill>
                  <a:srgbClr val="F2430C"/>
                </a:solidFill>
              </a:rPr>
              <a:t>        preso di notte…)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3298"/>
                                        </p:tgtEl>
                                        <p:attrNameLst>
                                          <p:attrName>style.visibility</p:attrName>
                                        </p:attrNameLst>
                                      </p:cBhvr>
                                      <p:to>
                                        <p:strVal val="visible"/>
                                      </p:to>
                                    </p:set>
                                    <p:anim calcmode="lin" valueType="num">
                                      <p:cBhvr additive="base">
                                        <p:cTn id="7" dur="500" fill="hold"/>
                                        <p:tgtEl>
                                          <p:spTgt spid="183298"/>
                                        </p:tgtEl>
                                        <p:attrNameLst>
                                          <p:attrName>ppt_x</p:attrName>
                                        </p:attrNameLst>
                                      </p:cBhvr>
                                      <p:tavLst>
                                        <p:tav tm="0">
                                          <p:val>
                                            <p:strVal val="#ppt_x"/>
                                          </p:val>
                                        </p:tav>
                                        <p:tav tm="100000">
                                          <p:val>
                                            <p:strVal val="#ppt_x"/>
                                          </p:val>
                                        </p:tav>
                                      </p:tavLst>
                                    </p:anim>
                                    <p:anim calcmode="lin" valueType="num">
                                      <p:cBhvr additive="base">
                                        <p:cTn id="8" dur="500" fill="hold"/>
                                        <p:tgtEl>
                                          <p:spTgt spid="18329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3299">
                                            <p:txEl>
                                              <p:pRg st="0" end="0"/>
                                            </p:txEl>
                                          </p:spTgt>
                                        </p:tgtEl>
                                        <p:attrNameLst>
                                          <p:attrName>style.visibility</p:attrName>
                                        </p:attrNameLst>
                                      </p:cBhvr>
                                      <p:to>
                                        <p:strVal val="visible"/>
                                      </p:to>
                                    </p:set>
                                    <p:anim calcmode="lin" valueType="num">
                                      <p:cBhvr additive="base">
                                        <p:cTn id="13" dur="500" fill="hold"/>
                                        <p:tgtEl>
                                          <p:spTgt spid="1832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32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3299">
                                            <p:txEl>
                                              <p:pRg st="1" end="1"/>
                                            </p:txEl>
                                          </p:spTgt>
                                        </p:tgtEl>
                                        <p:attrNameLst>
                                          <p:attrName>style.visibility</p:attrName>
                                        </p:attrNameLst>
                                      </p:cBhvr>
                                      <p:to>
                                        <p:strVal val="visible"/>
                                      </p:to>
                                    </p:set>
                                    <p:anim calcmode="lin" valueType="num">
                                      <p:cBhvr additive="base">
                                        <p:cTn id="19" dur="500" fill="hold"/>
                                        <p:tgtEl>
                                          <p:spTgt spid="18329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32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3299">
                                            <p:txEl>
                                              <p:pRg st="3" end="3"/>
                                            </p:txEl>
                                          </p:spTgt>
                                        </p:tgtEl>
                                        <p:attrNameLst>
                                          <p:attrName>style.visibility</p:attrName>
                                        </p:attrNameLst>
                                      </p:cBhvr>
                                      <p:to>
                                        <p:strVal val="visible"/>
                                      </p:to>
                                    </p:set>
                                    <p:anim calcmode="lin" valueType="num">
                                      <p:cBhvr additive="base">
                                        <p:cTn id="25" dur="500" fill="hold"/>
                                        <p:tgtEl>
                                          <p:spTgt spid="1832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32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3299">
                                            <p:txEl>
                                              <p:pRg st="4" end="4"/>
                                            </p:txEl>
                                          </p:spTgt>
                                        </p:tgtEl>
                                        <p:attrNameLst>
                                          <p:attrName>style.visibility</p:attrName>
                                        </p:attrNameLst>
                                      </p:cBhvr>
                                      <p:to>
                                        <p:strVal val="visible"/>
                                      </p:to>
                                    </p:set>
                                    <p:anim calcmode="lin" valueType="num">
                                      <p:cBhvr additive="base">
                                        <p:cTn id="31" dur="500" fill="hold"/>
                                        <p:tgtEl>
                                          <p:spTgt spid="1832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32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3299">
                                            <p:txEl>
                                              <p:pRg st="5" end="5"/>
                                            </p:txEl>
                                          </p:spTgt>
                                        </p:tgtEl>
                                        <p:attrNameLst>
                                          <p:attrName>style.visibility</p:attrName>
                                        </p:attrNameLst>
                                      </p:cBhvr>
                                      <p:to>
                                        <p:strVal val="visible"/>
                                      </p:to>
                                    </p:set>
                                    <p:anim calcmode="lin" valueType="num">
                                      <p:cBhvr additive="base">
                                        <p:cTn id="37" dur="500" fill="hold"/>
                                        <p:tgtEl>
                                          <p:spTgt spid="1832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32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3299">
                                            <p:txEl>
                                              <p:pRg st="7" end="7"/>
                                            </p:txEl>
                                          </p:spTgt>
                                        </p:tgtEl>
                                        <p:attrNameLst>
                                          <p:attrName>style.visibility</p:attrName>
                                        </p:attrNameLst>
                                      </p:cBhvr>
                                      <p:to>
                                        <p:strVal val="visible"/>
                                      </p:to>
                                    </p:set>
                                    <p:anim calcmode="lin" valueType="num">
                                      <p:cBhvr additive="base">
                                        <p:cTn id="43" dur="500" fill="hold"/>
                                        <p:tgtEl>
                                          <p:spTgt spid="18329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32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3299">
                                            <p:txEl>
                                              <p:pRg st="8" end="8"/>
                                            </p:txEl>
                                          </p:spTgt>
                                        </p:tgtEl>
                                        <p:attrNameLst>
                                          <p:attrName>style.visibility</p:attrName>
                                        </p:attrNameLst>
                                      </p:cBhvr>
                                      <p:to>
                                        <p:strVal val="visible"/>
                                      </p:to>
                                    </p:set>
                                    <p:anim calcmode="lin" valueType="num">
                                      <p:cBhvr additive="base">
                                        <p:cTn id="49" dur="500" fill="hold"/>
                                        <p:tgtEl>
                                          <p:spTgt spid="18329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32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3299">
                                            <p:txEl>
                                              <p:pRg st="9" end="9"/>
                                            </p:txEl>
                                          </p:spTgt>
                                        </p:tgtEl>
                                        <p:attrNameLst>
                                          <p:attrName>style.visibility</p:attrName>
                                        </p:attrNameLst>
                                      </p:cBhvr>
                                      <p:to>
                                        <p:strVal val="visible"/>
                                      </p:to>
                                    </p:set>
                                    <p:anim calcmode="lin" valueType="num">
                                      <p:cBhvr additive="base">
                                        <p:cTn id="55" dur="500" fill="hold"/>
                                        <p:tgtEl>
                                          <p:spTgt spid="183299">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329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p:bldP spid="1832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lgn="ctr"/>
            <a:r>
              <a:rPr lang="it-IT" altLang="it-IT" b="1">
                <a:solidFill>
                  <a:srgbClr val="FFFF00"/>
                </a:solidFill>
              </a:rPr>
              <a:t>Clessidre</a:t>
            </a:r>
          </a:p>
        </p:txBody>
      </p:sp>
      <p:sp>
        <p:nvSpPr>
          <p:cNvPr id="184323" name="Rectangle 3"/>
          <p:cNvSpPr>
            <a:spLocks noGrp="1" noChangeArrowheads="1"/>
          </p:cNvSpPr>
          <p:nvPr>
            <p:ph type="body" idx="1"/>
          </p:nvPr>
        </p:nvSpPr>
        <p:spPr>
          <a:xfrm>
            <a:off x="457200" y="1557338"/>
            <a:ext cx="8507413" cy="4462462"/>
          </a:xfrm>
        </p:spPr>
        <p:txBody>
          <a:bodyPr/>
          <a:lstStyle/>
          <a:p>
            <a:pPr>
              <a:lnSpc>
                <a:spcPct val="80000"/>
              </a:lnSpc>
              <a:buFontTx/>
              <a:buNone/>
            </a:pPr>
            <a:r>
              <a:rPr lang="it-IT" altLang="it-IT" sz="2000">
                <a:solidFill>
                  <a:srgbClr val="FF99FF"/>
                </a:solidFill>
              </a:rPr>
              <a:t>Ho due clessidre C</a:t>
            </a:r>
            <a:r>
              <a:rPr lang="it-IT" altLang="it-IT" sz="2000" baseline="-25000">
                <a:solidFill>
                  <a:srgbClr val="FF99FF"/>
                </a:solidFill>
              </a:rPr>
              <a:t>1</a:t>
            </a:r>
            <a:r>
              <a:rPr lang="it-IT" altLang="it-IT" sz="2000">
                <a:solidFill>
                  <a:srgbClr val="FF99FF"/>
                </a:solidFill>
              </a:rPr>
              <a:t>, C</a:t>
            </a:r>
            <a:r>
              <a:rPr lang="it-IT" altLang="it-IT" sz="2000" baseline="-25000">
                <a:solidFill>
                  <a:srgbClr val="FF99FF"/>
                </a:solidFill>
              </a:rPr>
              <a:t>2</a:t>
            </a:r>
            <a:r>
              <a:rPr lang="it-IT" altLang="it-IT" sz="2000">
                <a:solidFill>
                  <a:srgbClr val="FF99FF"/>
                </a:solidFill>
              </a:rPr>
              <a:t> : C</a:t>
            </a:r>
            <a:r>
              <a:rPr lang="it-IT" altLang="it-IT" sz="2000" baseline="-25000">
                <a:solidFill>
                  <a:srgbClr val="FF99FF"/>
                </a:solidFill>
              </a:rPr>
              <a:t>1</a:t>
            </a:r>
            <a:r>
              <a:rPr lang="it-IT" altLang="it-IT" sz="2000">
                <a:solidFill>
                  <a:srgbClr val="FF99FF"/>
                </a:solidFill>
              </a:rPr>
              <a:t> misura 6 minuti e C</a:t>
            </a:r>
            <a:r>
              <a:rPr lang="it-IT" altLang="it-IT" sz="2000" baseline="-25000">
                <a:solidFill>
                  <a:srgbClr val="FF99FF"/>
                </a:solidFill>
              </a:rPr>
              <a:t>2 </a:t>
            </a:r>
            <a:r>
              <a:rPr lang="it-IT" altLang="it-IT" sz="2000">
                <a:solidFill>
                  <a:srgbClr val="FF99FF"/>
                </a:solidFill>
              </a:rPr>
              <a:t> misura 11 minuti.</a:t>
            </a:r>
            <a:r>
              <a:rPr lang="it-IT" altLang="it-IT" sz="2000"/>
              <a:t> </a:t>
            </a:r>
          </a:p>
          <a:p>
            <a:pPr>
              <a:lnSpc>
                <a:spcPct val="80000"/>
              </a:lnSpc>
              <a:buFontTx/>
              <a:buNone/>
            </a:pPr>
            <a:r>
              <a:rPr lang="it-IT" altLang="it-IT" sz="2000">
                <a:solidFill>
                  <a:srgbClr val="FF99FF"/>
                </a:solidFill>
              </a:rPr>
              <a:t>Posso misurare un tempo di 163 minuti?</a:t>
            </a:r>
          </a:p>
          <a:p>
            <a:pPr algn="ctr">
              <a:lnSpc>
                <a:spcPct val="80000"/>
              </a:lnSpc>
              <a:buFontTx/>
              <a:buNone/>
            </a:pPr>
            <a:r>
              <a:rPr lang="it-IT" altLang="it-IT" sz="2000">
                <a:solidFill>
                  <a:srgbClr val="FFFF00"/>
                </a:solidFill>
              </a:rPr>
              <a:t>6x+11y=163</a:t>
            </a:r>
          </a:p>
          <a:p>
            <a:pPr>
              <a:lnSpc>
                <a:spcPct val="80000"/>
              </a:lnSpc>
              <a:buFontTx/>
              <a:buNone/>
            </a:pPr>
            <a:r>
              <a:rPr lang="it-IT" altLang="it-IT" sz="2000">
                <a:solidFill>
                  <a:srgbClr val="FFFF00"/>
                </a:solidFill>
              </a:rPr>
              <a:t>(6,11)=1, 1 divide 163: ci sono infinite soluzioni</a:t>
            </a:r>
          </a:p>
          <a:p>
            <a:pPr>
              <a:lnSpc>
                <a:spcPct val="80000"/>
              </a:lnSpc>
              <a:buFontTx/>
              <a:buNone/>
            </a:pPr>
            <a:r>
              <a:rPr lang="it-IT" altLang="it-IT" sz="2000">
                <a:solidFill>
                  <a:srgbClr val="FFFF00"/>
                </a:solidFill>
              </a:rPr>
              <a:t>      </a:t>
            </a:r>
            <a:r>
              <a:rPr lang="it-IT" altLang="it-IT" sz="2000"/>
              <a:t> 1 =</a:t>
            </a:r>
            <a:r>
              <a:rPr lang="it-IT" altLang="it-IT" sz="2000">
                <a:solidFill>
                  <a:srgbClr val="FFFF00"/>
                </a:solidFill>
              </a:rPr>
              <a:t> </a:t>
            </a:r>
            <a:r>
              <a:rPr lang="it-IT" altLang="it-IT" sz="2000"/>
              <a:t>6 × 2 + 11 × (-1)</a:t>
            </a:r>
          </a:p>
          <a:p>
            <a:pPr>
              <a:lnSpc>
                <a:spcPct val="80000"/>
              </a:lnSpc>
              <a:buFontTx/>
              <a:buNone/>
            </a:pPr>
            <a:r>
              <a:rPr lang="it-IT" altLang="it-IT" sz="2000"/>
              <a:t>  163 = 6 × 326 + 11 × (-163)</a:t>
            </a:r>
          </a:p>
          <a:p>
            <a:pPr>
              <a:lnSpc>
                <a:spcPct val="80000"/>
              </a:lnSpc>
              <a:buFontTx/>
              <a:buNone/>
            </a:pPr>
            <a:endParaRPr lang="it-IT" altLang="it-IT" sz="2000"/>
          </a:p>
          <a:p>
            <a:pPr>
              <a:lnSpc>
                <a:spcPct val="80000"/>
              </a:lnSpc>
              <a:buFontTx/>
              <a:buNone/>
            </a:pPr>
            <a:r>
              <a:rPr lang="it-IT" altLang="it-IT" sz="2000"/>
              <a:t>    La soluzione </a:t>
            </a:r>
            <a:r>
              <a:rPr lang="it-IT" altLang="it-IT" sz="2000">
                <a:solidFill>
                  <a:srgbClr val="FFFF00"/>
                </a:solidFill>
              </a:rPr>
              <a:t>(x</a:t>
            </a:r>
            <a:r>
              <a:rPr lang="it-IT" altLang="it-IT" sz="2000" baseline="-25000">
                <a:solidFill>
                  <a:srgbClr val="FFFF00"/>
                </a:solidFill>
              </a:rPr>
              <a:t> 0</a:t>
            </a:r>
            <a:r>
              <a:rPr lang="it-IT" altLang="it-IT" sz="2000">
                <a:solidFill>
                  <a:srgbClr val="FFFF00"/>
                </a:solidFill>
              </a:rPr>
              <a:t>, y</a:t>
            </a:r>
            <a:r>
              <a:rPr lang="it-IT" altLang="it-IT" sz="2000" baseline="-25000">
                <a:solidFill>
                  <a:srgbClr val="FFFF00"/>
                </a:solidFill>
              </a:rPr>
              <a:t>0</a:t>
            </a:r>
            <a:r>
              <a:rPr lang="it-IT" altLang="it-IT" sz="2000">
                <a:solidFill>
                  <a:srgbClr val="FFFF00"/>
                </a:solidFill>
              </a:rPr>
              <a:t> )=(326,-163)</a:t>
            </a:r>
            <a:r>
              <a:rPr lang="it-IT" altLang="it-IT" sz="2000"/>
              <a:t> non funziona: non posso girare le clessidre un numero negativo di volte!</a:t>
            </a:r>
          </a:p>
          <a:p>
            <a:pPr>
              <a:lnSpc>
                <a:spcPct val="80000"/>
              </a:lnSpc>
              <a:buFontTx/>
              <a:buNone/>
            </a:pPr>
            <a:endParaRPr lang="it-IT" altLang="it-IT" sz="2000"/>
          </a:p>
          <a:p>
            <a:pPr>
              <a:lnSpc>
                <a:spcPct val="80000"/>
              </a:lnSpc>
              <a:buFontTx/>
              <a:buNone/>
            </a:pPr>
            <a:r>
              <a:rPr lang="it-IT" altLang="it-IT" sz="2000"/>
              <a:t>Cerco la soluzione con i minimi valori positivi tra le soluzioni</a:t>
            </a:r>
          </a:p>
          <a:p>
            <a:pPr>
              <a:lnSpc>
                <a:spcPct val="80000"/>
              </a:lnSpc>
              <a:buFontTx/>
              <a:buNone/>
            </a:pPr>
            <a:endParaRPr lang="it-IT" altLang="it-IT" sz="2000"/>
          </a:p>
          <a:p>
            <a:pPr algn="ctr">
              <a:lnSpc>
                <a:spcPct val="80000"/>
              </a:lnSpc>
              <a:buFontTx/>
              <a:buNone/>
            </a:pPr>
            <a:r>
              <a:rPr lang="it-IT" altLang="it-IT" sz="2000">
                <a:solidFill>
                  <a:srgbClr val="FFFF00"/>
                </a:solidFill>
              </a:rPr>
              <a:t>(x, y)= (326 + 11 t , - 163 – 6 t)</a:t>
            </a:r>
          </a:p>
          <a:p>
            <a:pPr>
              <a:lnSpc>
                <a:spcPct val="80000"/>
              </a:lnSpc>
              <a:buFontTx/>
              <a:buNone/>
            </a:pPr>
            <a:endParaRPr lang="it-IT" altLang="it-IT" sz="2000">
              <a:solidFill>
                <a:srgbClr val="FFFF00"/>
              </a:solidFill>
            </a:endParaRPr>
          </a:p>
          <a:p>
            <a:pPr>
              <a:lnSpc>
                <a:spcPct val="80000"/>
              </a:lnSpc>
              <a:buFontTx/>
              <a:buNone/>
            </a:pPr>
            <a:r>
              <a:rPr lang="it-IT" altLang="it-IT" sz="2000"/>
              <a:t>  t=-28 con soluzione (18,5) , oppure t=-29 con soluzione (7,11)</a:t>
            </a:r>
          </a:p>
          <a:p>
            <a:pPr>
              <a:lnSpc>
                <a:spcPct val="80000"/>
              </a:lnSpc>
              <a:buFontTx/>
              <a:buNone/>
            </a:pPr>
            <a:r>
              <a:rPr lang="it-IT" altLang="it-IT" sz="2000"/>
              <a:t>  </a:t>
            </a:r>
            <a:r>
              <a:rPr lang="it-IT" altLang="it-IT" sz="2000">
                <a:solidFill>
                  <a:srgbClr val="FF99FF"/>
                </a:solidFill>
              </a:rPr>
              <a:t>Posso girare 18 volte C</a:t>
            </a:r>
            <a:r>
              <a:rPr lang="it-IT" altLang="it-IT" sz="2000" baseline="-25000">
                <a:solidFill>
                  <a:srgbClr val="FF99FF"/>
                </a:solidFill>
              </a:rPr>
              <a:t>1  </a:t>
            </a:r>
            <a:r>
              <a:rPr lang="it-IT" altLang="it-IT" sz="2000">
                <a:solidFill>
                  <a:srgbClr val="FF99FF"/>
                </a:solidFill>
              </a:rPr>
              <a:t>e 5 volte C</a:t>
            </a:r>
            <a:r>
              <a:rPr lang="it-IT" altLang="it-IT" sz="2000" baseline="-25000">
                <a:solidFill>
                  <a:srgbClr val="FF99FF"/>
                </a:solidFill>
              </a:rPr>
              <a:t>2 </a:t>
            </a:r>
            <a:r>
              <a:rPr lang="it-IT" altLang="it-IT" sz="2000">
                <a:solidFill>
                  <a:srgbClr val="FF99FF"/>
                </a:solidFill>
              </a:rPr>
              <a:t>, oppure  7 volte C</a:t>
            </a:r>
            <a:r>
              <a:rPr lang="it-IT" altLang="it-IT" sz="2000" baseline="-25000">
                <a:solidFill>
                  <a:srgbClr val="FF99FF"/>
                </a:solidFill>
              </a:rPr>
              <a:t>1  </a:t>
            </a:r>
            <a:r>
              <a:rPr lang="it-IT" altLang="it-IT" sz="2000">
                <a:solidFill>
                  <a:srgbClr val="FF99FF"/>
                </a:solidFill>
              </a:rPr>
              <a:t>e 11 volte C</a:t>
            </a:r>
            <a:r>
              <a:rPr lang="it-IT" altLang="it-IT" sz="2000" baseline="-25000">
                <a:solidFill>
                  <a:srgbClr val="FF99FF"/>
                </a:solidFill>
              </a:rPr>
              <a:t>2</a:t>
            </a:r>
            <a:r>
              <a:rPr lang="it-IT" altLang="it-IT" sz="2000" baseline="-25000"/>
              <a:t> </a:t>
            </a:r>
            <a:endParaRPr lang="it-IT" altLang="it-IT" sz="2000"/>
          </a:p>
          <a:p>
            <a:pPr>
              <a:lnSpc>
                <a:spcPct val="80000"/>
              </a:lnSpc>
              <a:buFontTx/>
              <a:buNone/>
            </a:pPr>
            <a:endParaRPr lang="it-IT" altLang="it-IT" sz="2000"/>
          </a:p>
          <a:p>
            <a:pPr>
              <a:lnSpc>
                <a:spcPct val="80000"/>
              </a:lnSpc>
              <a:buFontTx/>
              <a:buNone/>
            </a:pPr>
            <a:endParaRPr lang="it-IT" altLang="it-IT" sz="1200"/>
          </a:p>
          <a:p>
            <a:pPr>
              <a:lnSpc>
                <a:spcPct val="80000"/>
              </a:lnSpc>
              <a:buFontTx/>
              <a:buNone/>
            </a:pPr>
            <a:r>
              <a:rPr lang="it-IT" altLang="it-IT" sz="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additive="base">
                                        <p:cTn id="7" dur="500" fill="hold"/>
                                        <p:tgtEl>
                                          <p:spTgt spid="184322"/>
                                        </p:tgtEl>
                                        <p:attrNameLst>
                                          <p:attrName>ppt_x</p:attrName>
                                        </p:attrNameLst>
                                      </p:cBhvr>
                                      <p:tavLst>
                                        <p:tav tm="0">
                                          <p:val>
                                            <p:strVal val="#ppt_x"/>
                                          </p:val>
                                        </p:tav>
                                        <p:tav tm="100000">
                                          <p:val>
                                            <p:strVal val="#ppt_x"/>
                                          </p:val>
                                        </p:tav>
                                      </p:tavLst>
                                    </p:anim>
                                    <p:anim calcmode="lin" valueType="num">
                                      <p:cBhvr additive="base">
                                        <p:cTn id="8" dur="500" fill="hold"/>
                                        <p:tgtEl>
                                          <p:spTgt spid="1843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3">
                                            <p:txEl>
                                              <p:pRg st="0" end="0"/>
                                            </p:txEl>
                                          </p:spTgt>
                                        </p:tgtEl>
                                        <p:attrNameLst>
                                          <p:attrName>style.visibility</p:attrName>
                                        </p:attrNameLst>
                                      </p:cBhvr>
                                      <p:to>
                                        <p:strVal val="visible"/>
                                      </p:to>
                                    </p:set>
                                    <p:anim calcmode="lin" valueType="num">
                                      <p:cBhvr additive="base">
                                        <p:cTn id="13" dur="5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3">
                                            <p:txEl>
                                              <p:pRg st="1" end="1"/>
                                            </p:txEl>
                                          </p:spTgt>
                                        </p:tgtEl>
                                        <p:attrNameLst>
                                          <p:attrName>style.visibility</p:attrName>
                                        </p:attrNameLst>
                                      </p:cBhvr>
                                      <p:to>
                                        <p:strVal val="visible"/>
                                      </p:to>
                                    </p:set>
                                    <p:anim calcmode="lin" valueType="num">
                                      <p:cBhvr additive="base">
                                        <p:cTn id="19"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23">
                                            <p:txEl>
                                              <p:pRg st="2" end="2"/>
                                            </p:txEl>
                                          </p:spTgt>
                                        </p:tgtEl>
                                        <p:attrNameLst>
                                          <p:attrName>style.visibility</p:attrName>
                                        </p:attrNameLst>
                                      </p:cBhvr>
                                      <p:to>
                                        <p:strVal val="visible"/>
                                      </p:to>
                                    </p:set>
                                    <p:anim calcmode="lin" valueType="num">
                                      <p:cBhvr additive="base">
                                        <p:cTn id="25" dur="500" fill="hold"/>
                                        <p:tgtEl>
                                          <p:spTgt spid="18432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23">
                                            <p:txEl>
                                              <p:pRg st="3" end="3"/>
                                            </p:txEl>
                                          </p:spTgt>
                                        </p:tgtEl>
                                        <p:attrNameLst>
                                          <p:attrName>style.visibility</p:attrName>
                                        </p:attrNameLst>
                                      </p:cBhvr>
                                      <p:to>
                                        <p:strVal val="visible"/>
                                      </p:to>
                                    </p:set>
                                    <p:anim calcmode="lin" valueType="num">
                                      <p:cBhvr additive="base">
                                        <p:cTn id="31" dur="500" fill="hold"/>
                                        <p:tgtEl>
                                          <p:spTgt spid="18432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23">
                                            <p:txEl>
                                              <p:pRg st="4" end="4"/>
                                            </p:txEl>
                                          </p:spTgt>
                                        </p:tgtEl>
                                        <p:attrNameLst>
                                          <p:attrName>style.visibility</p:attrName>
                                        </p:attrNameLst>
                                      </p:cBhvr>
                                      <p:to>
                                        <p:strVal val="visible"/>
                                      </p:to>
                                    </p:set>
                                    <p:anim calcmode="lin" valueType="num">
                                      <p:cBhvr additive="base">
                                        <p:cTn id="37" dur="500" fill="hold"/>
                                        <p:tgtEl>
                                          <p:spTgt spid="18432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323">
                                            <p:txEl>
                                              <p:pRg st="5" end="5"/>
                                            </p:txEl>
                                          </p:spTgt>
                                        </p:tgtEl>
                                        <p:attrNameLst>
                                          <p:attrName>style.visibility</p:attrName>
                                        </p:attrNameLst>
                                      </p:cBhvr>
                                      <p:to>
                                        <p:strVal val="visible"/>
                                      </p:to>
                                    </p:set>
                                    <p:anim calcmode="lin" valueType="num">
                                      <p:cBhvr additive="base">
                                        <p:cTn id="43" dur="500" fill="hold"/>
                                        <p:tgtEl>
                                          <p:spTgt spid="18432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4323">
                                            <p:txEl>
                                              <p:pRg st="7" end="7"/>
                                            </p:txEl>
                                          </p:spTgt>
                                        </p:tgtEl>
                                        <p:attrNameLst>
                                          <p:attrName>style.visibility</p:attrName>
                                        </p:attrNameLst>
                                      </p:cBhvr>
                                      <p:to>
                                        <p:strVal val="visible"/>
                                      </p:to>
                                    </p:set>
                                    <p:anim calcmode="lin" valueType="num">
                                      <p:cBhvr additive="base">
                                        <p:cTn id="49" dur="500" fill="hold"/>
                                        <p:tgtEl>
                                          <p:spTgt spid="1843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43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4323">
                                            <p:txEl>
                                              <p:pRg st="9" end="9"/>
                                            </p:txEl>
                                          </p:spTgt>
                                        </p:tgtEl>
                                        <p:attrNameLst>
                                          <p:attrName>style.visibility</p:attrName>
                                        </p:attrNameLst>
                                      </p:cBhvr>
                                      <p:to>
                                        <p:strVal val="visible"/>
                                      </p:to>
                                    </p:set>
                                    <p:anim calcmode="lin" valueType="num">
                                      <p:cBhvr additive="base">
                                        <p:cTn id="55" dur="500" fill="hold"/>
                                        <p:tgtEl>
                                          <p:spTgt spid="18432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43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4323">
                                            <p:txEl>
                                              <p:pRg st="11" end="11"/>
                                            </p:txEl>
                                          </p:spTgt>
                                        </p:tgtEl>
                                        <p:attrNameLst>
                                          <p:attrName>style.visibility</p:attrName>
                                        </p:attrNameLst>
                                      </p:cBhvr>
                                      <p:to>
                                        <p:strVal val="visible"/>
                                      </p:to>
                                    </p:set>
                                    <p:anim calcmode="lin" valueType="num">
                                      <p:cBhvr additive="base">
                                        <p:cTn id="61" dur="500" fill="hold"/>
                                        <p:tgtEl>
                                          <p:spTgt spid="18432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432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4323">
                                            <p:txEl>
                                              <p:pRg st="13" end="13"/>
                                            </p:txEl>
                                          </p:spTgt>
                                        </p:tgtEl>
                                        <p:attrNameLst>
                                          <p:attrName>style.visibility</p:attrName>
                                        </p:attrNameLst>
                                      </p:cBhvr>
                                      <p:to>
                                        <p:strVal val="visible"/>
                                      </p:to>
                                    </p:set>
                                    <p:anim calcmode="lin" valueType="num">
                                      <p:cBhvr additive="base">
                                        <p:cTn id="67" dur="500" fill="hold"/>
                                        <p:tgtEl>
                                          <p:spTgt spid="18432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8432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4323">
                                            <p:txEl>
                                              <p:pRg st="14" end="14"/>
                                            </p:txEl>
                                          </p:spTgt>
                                        </p:tgtEl>
                                        <p:attrNameLst>
                                          <p:attrName>style.visibility</p:attrName>
                                        </p:attrNameLst>
                                      </p:cBhvr>
                                      <p:to>
                                        <p:strVal val="visible"/>
                                      </p:to>
                                    </p:set>
                                    <p:anim calcmode="lin" valueType="num">
                                      <p:cBhvr additive="base">
                                        <p:cTn id="73" dur="500" fill="hold"/>
                                        <p:tgtEl>
                                          <p:spTgt spid="18432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43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4323">
                                            <p:txEl>
                                              <p:pRg st="17" end="17"/>
                                            </p:txEl>
                                          </p:spTgt>
                                        </p:tgtEl>
                                        <p:attrNameLst>
                                          <p:attrName>style.visibility</p:attrName>
                                        </p:attrNameLst>
                                      </p:cBhvr>
                                      <p:to>
                                        <p:strVal val="visible"/>
                                      </p:to>
                                    </p:set>
                                    <p:anim calcmode="lin" valueType="num">
                                      <p:cBhvr additive="base">
                                        <p:cTn id="79" dur="500" fill="hold"/>
                                        <p:tgtEl>
                                          <p:spTgt spid="184323">
                                            <p:txEl>
                                              <p:pRg st="17" end="1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8432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p:bldP spid="18432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250825" y="836613"/>
            <a:ext cx="8229600" cy="1384300"/>
          </a:xfrm>
        </p:spPr>
        <p:txBody>
          <a:bodyPr/>
          <a:lstStyle/>
          <a:p>
            <a:pPr algn="ctr"/>
            <a:r>
              <a:rPr lang="it-IT" altLang="it-IT" b="1">
                <a:solidFill>
                  <a:srgbClr val="9DFF9D"/>
                </a:solidFill>
              </a:rPr>
              <a:t>Problemi proposti</a:t>
            </a:r>
            <a:r>
              <a:rPr lang="it-IT" altLang="it-IT" sz="4000">
                <a:solidFill>
                  <a:srgbClr val="FBA905"/>
                </a:solidFill>
              </a:rPr>
              <a:t/>
            </a:r>
            <a:br>
              <a:rPr lang="it-IT" altLang="it-IT" sz="4000">
                <a:solidFill>
                  <a:srgbClr val="FBA905"/>
                </a:solidFill>
              </a:rPr>
            </a:br>
            <a:r>
              <a:rPr lang="it-IT" altLang="it-IT" sz="4000">
                <a:solidFill>
                  <a:srgbClr val="FBA905"/>
                </a:solidFill>
              </a:rPr>
              <a:t/>
            </a:r>
            <a:br>
              <a:rPr lang="it-IT" altLang="it-IT" sz="4000">
                <a:solidFill>
                  <a:srgbClr val="FBA905"/>
                </a:solidFill>
              </a:rPr>
            </a:br>
            <a:r>
              <a:rPr lang="it-IT" altLang="it-IT" sz="4000" b="1" u="sng">
                <a:solidFill>
                  <a:srgbClr val="FFFF00"/>
                </a:solidFill>
              </a:rPr>
              <a:t>Scout, gatti e scatolette </a:t>
            </a:r>
          </a:p>
        </p:txBody>
      </p:sp>
      <p:sp>
        <p:nvSpPr>
          <p:cNvPr id="186371" name="Rectangle 3"/>
          <p:cNvSpPr>
            <a:spLocks noGrp="1" noChangeArrowheads="1"/>
          </p:cNvSpPr>
          <p:nvPr>
            <p:ph type="body" idx="1"/>
          </p:nvPr>
        </p:nvSpPr>
        <p:spPr>
          <a:xfrm>
            <a:off x="539750" y="2636838"/>
            <a:ext cx="8229600" cy="4033837"/>
          </a:xfrm>
        </p:spPr>
        <p:txBody>
          <a:bodyPr/>
          <a:lstStyle/>
          <a:p>
            <a:r>
              <a:rPr lang="it-IT" altLang="it-IT"/>
              <a:t>Un gruppo di 21 scout porta 6 zaini uguali colmi di scatolette di tonno. Quante scatolette deve contenere ciascuno zaino affinché, dopo averle ripartite in parti uguali, avanzino 15 scatolette per i gatti?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6370"/>
                                        </p:tgtEl>
                                        <p:attrNameLst>
                                          <p:attrName>style.visibility</p:attrName>
                                        </p:attrNameLst>
                                      </p:cBhvr>
                                      <p:to>
                                        <p:strVal val="visible"/>
                                      </p:to>
                                    </p:set>
                                    <p:anim calcmode="lin" valueType="num">
                                      <p:cBhvr additive="base">
                                        <p:cTn id="7" dur="500" fill="hold"/>
                                        <p:tgtEl>
                                          <p:spTgt spid="186370"/>
                                        </p:tgtEl>
                                        <p:attrNameLst>
                                          <p:attrName>ppt_x</p:attrName>
                                        </p:attrNameLst>
                                      </p:cBhvr>
                                      <p:tavLst>
                                        <p:tav tm="0">
                                          <p:val>
                                            <p:strVal val="#ppt_x"/>
                                          </p:val>
                                        </p:tav>
                                        <p:tav tm="100000">
                                          <p:val>
                                            <p:strVal val="#ppt_x"/>
                                          </p:val>
                                        </p:tav>
                                      </p:tavLst>
                                    </p:anim>
                                    <p:anim calcmode="lin" valueType="num">
                                      <p:cBhvr additive="base">
                                        <p:cTn id="8" dur="500" fill="hold"/>
                                        <p:tgtEl>
                                          <p:spTgt spid="1863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6371">
                                            <p:txEl>
                                              <p:pRg st="0" end="0"/>
                                            </p:txEl>
                                          </p:spTgt>
                                        </p:tgtEl>
                                        <p:attrNameLst>
                                          <p:attrName>style.visibility</p:attrName>
                                        </p:attrNameLst>
                                      </p:cBhvr>
                                      <p:to>
                                        <p:strVal val="visible"/>
                                      </p:to>
                                    </p:set>
                                    <p:anim calcmode="lin" valueType="num">
                                      <p:cBhvr additive="base">
                                        <p:cTn id="13" dur="500" fill="hold"/>
                                        <p:tgtEl>
                                          <p:spTgt spid="1863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63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p:bldP spid="18637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it-IT" altLang="it-IT"/>
              <a:t>            </a:t>
            </a:r>
            <a:endParaRPr lang="it-IT" altLang="it-IT">
              <a:solidFill>
                <a:srgbClr val="FBA905"/>
              </a:solidFill>
            </a:endParaRPr>
          </a:p>
        </p:txBody>
      </p:sp>
      <p:sp>
        <p:nvSpPr>
          <p:cNvPr id="199684" name="Rectangle 4"/>
          <p:cNvSpPr>
            <a:spLocks noGrp="1" noChangeArrowheads="1"/>
          </p:cNvSpPr>
          <p:nvPr>
            <p:ph type="body" idx="1"/>
          </p:nvPr>
        </p:nvSpPr>
        <p:spPr>
          <a:xfrm>
            <a:off x="468313" y="836613"/>
            <a:ext cx="8229600" cy="4968875"/>
          </a:xfrm>
        </p:spPr>
        <p:txBody>
          <a:bodyPr/>
          <a:lstStyle/>
          <a:p>
            <a:pPr algn="ctr">
              <a:lnSpc>
                <a:spcPct val="80000"/>
              </a:lnSpc>
              <a:buFontTx/>
              <a:buNone/>
            </a:pPr>
            <a:r>
              <a:rPr lang="it-IT" altLang="it-IT" sz="4400" b="1" u="sng">
                <a:solidFill>
                  <a:srgbClr val="FFFF00"/>
                </a:solidFill>
              </a:rPr>
              <a:t>Le giacche</a:t>
            </a:r>
          </a:p>
          <a:p>
            <a:pPr algn="ctr">
              <a:lnSpc>
                <a:spcPct val="80000"/>
              </a:lnSpc>
              <a:buFontTx/>
              <a:buNone/>
            </a:pPr>
            <a:endParaRPr lang="it-IT" altLang="it-IT" sz="4400" b="1" u="sng">
              <a:solidFill>
                <a:srgbClr val="FFFF00"/>
              </a:solidFill>
            </a:endParaRPr>
          </a:p>
          <a:p>
            <a:pPr>
              <a:lnSpc>
                <a:spcPct val="80000"/>
              </a:lnSpc>
              <a:buFontTx/>
              <a:buNone/>
            </a:pPr>
            <a:endParaRPr lang="it-IT" altLang="it-IT" sz="4000" b="1" u="sng">
              <a:solidFill>
                <a:srgbClr val="FFFF00"/>
              </a:solidFill>
            </a:endParaRPr>
          </a:p>
          <a:p>
            <a:pPr>
              <a:lnSpc>
                <a:spcPct val="80000"/>
              </a:lnSpc>
            </a:pPr>
            <a:r>
              <a:rPr lang="it-IT" altLang="it-IT" sz="2800"/>
              <a:t>Faccio compravendita di giacche .</a:t>
            </a:r>
          </a:p>
          <a:p>
            <a:pPr>
              <a:lnSpc>
                <a:spcPct val="80000"/>
              </a:lnSpc>
              <a:buFontTx/>
              <a:buNone/>
            </a:pPr>
            <a:r>
              <a:rPr lang="it-IT" altLang="it-IT" sz="2800"/>
              <a:t>   Acquisto una giacca a 27 euro e la rivendo a 40 euro. </a:t>
            </a:r>
          </a:p>
          <a:p>
            <a:pPr>
              <a:lnSpc>
                <a:spcPct val="80000"/>
              </a:lnSpc>
              <a:buFontTx/>
              <a:buNone/>
            </a:pPr>
            <a:r>
              <a:rPr lang="it-IT" altLang="it-IT" sz="2800"/>
              <a:t>   All'inizio della giornata ho in cassa 30 euro. Alla fine ne ho 130.</a:t>
            </a:r>
          </a:p>
          <a:p>
            <a:pPr>
              <a:lnSpc>
                <a:spcPct val="80000"/>
              </a:lnSpc>
              <a:buFontTx/>
              <a:buNone/>
            </a:pPr>
            <a:r>
              <a:rPr lang="it-IT" altLang="it-IT" sz="2800"/>
              <a:t>   Qual è il minimo numero di giacche che ho venduto?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algn="ctr"/>
            <a:r>
              <a:rPr lang="it-IT" altLang="it-IT" b="1" u="sng">
                <a:solidFill>
                  <a:srgbClr val="FFFF00"/>
                </a:solidFill>
              </a:rPr>
              <a:t>Tre amici a pesca</a:t>
            </a:r>
          </a:p>
        </p:txBody>
      </p:sp>
      <p:sp>
        <p:nvSpPr>
          <p:cNvPr id="187395" name="Rectangle 3"/>
          <p:cNvSpPr>
            <a:spLocks noGrp="1" noChangeArrowheads="1"/>
          </p:cNvSpPr>
          <p:nvPr>
            <p:ph type="body" idx="1"/>
          </p:nvPr>
        </p:nvSpPr>
        <p:spPr>
          <a:xfrm>
            <a:off x="457200" y="1905000"/>
            <a:ext cx="8229600" cy="1595438"/>
          </a:xfrm>
        </p:spPr>
        <p:txBody>
          <a:bodyPr/>
          <a:lstStyle/>
          <a:p>
            <a:r>
              <a:rPr lang="it-IT" altLang="it-IT" sz="2000"/>
              <a:t>Tre amici vanno a pesca e riescono a catturare un buon numero di pesci. Data l’ora tarda, decidono di non tornare direttamente a casa, ma di riposare in un albergo. </a:t>
            </a:r>
          </a:p>
          <a:p>
            <a:pPr>
              <a:buFontTx/>
              <a:buNone/>
            </a:pPr>
            <a:r>
              <a:rPr lang="it-IT" altLang="it-IT" sz="2000"/>
              <a:t>    Il mattino seguente, il primo dei tre amici si sveglia, divide i pesci in tre parti uguali, ne avanza uno e lo butta. Prende la sua parte e se ne va.</a:t>
            </a:r>
          </a:p>
          <a:p>
            <a:pPr>
              <a:buFontTx/>
              <a:buNone/>
            </a:pPr>
            <a:r>
              <a:rPr lang="it-IT" altLang="it-IT" sz="2000"/>
              <a:t>    Poco più tardi, il secondo amico si sveglia e, pensando di essere il primo, divide i pesci rimanenti in tre parti uguali, ne avanza uno e lo butta. Prende la sua parte e se ne va.</a:t>
            </a:r>
          </a:p>
          <a:p>
            <a:pPr>
              <a:buFontTx/>
              <a:buNone/>
            </a:pPr>
            <a:r>
              <a:rPr lang="it-IT" altLang="it-IT" sz="2000"/>
              <a:t>    Di lì a poco, il terzo amico si sveglia e pensando di essere il primo, divide i pesci rimanenti in tre parti uguali, ne avanza uno e lo butta. Prende la sua parte e se ne va.</a:t>
            </a:r>
          </a:p>
          <a:p>
            <a:pPr>
              <a:buFontTx/>
              <a:buNone/>
            </a:pPr>
            <a:r>
              <a:rPr lang="it-IT" altLang="it-IT" sz="2000"/>
              <a:t>    Quanti pesci avevano preso i tre amici?</a:t>
            </a:r>
          </a:p>
        </p:txBody>
      </p:sp>
      <p:sp>
        <p:nvSpPr>
          <p:cNvPr id="187396" name="Text Box 4"/>
          <p:cNvSpPr txBox="1">
            <a:spLocks noChangeArrowheads="1"/>
          </p:cNvSpPr>
          <p:nvPr/>
        </p:nvSpPr>
        <p:spPr bwMode="auto">
          <a:xfrm>
            <a:off x="684213" y="3644900"/>
            <a:ext cx="7559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a:solidFill>
                <a:schemeClr val="tx1"/>
              </a:solidFill>
            </a:endParaRPr>
          </a:p>
        </p:txBody>
      </p:sp>
      <p:sp>
        <p:nvSpPr>
          <p:cNvPr id="187398" name="Text Box 6"/>
          <p:cNvSpPr txBox="1">
            <a:spLocks noChangeArrowheads="1"/>
          </p:cNvSpPr>
          <p:nvPr/>
        </p:nvSpPr>
        <p:spPr bwMode="auto">
          <a:xfrm>
            <a:off x="1476375" y="5589588"/>
            <a:ext cx="705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200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7394"/>
                                        </p:tgtEl>
                                        <p:attrNameLst>
                                          <p:attrName>style.visibility</p:attrName>
                                        </p:attrNameLst>
                                      </p:cBhvr>
                                      <p:to>
                                        <p:strVal val="visible"/>
                                      </p:to>
                                    </p:set>
                                    <p:anim calcmode="lin" valueType="num">
                                      <p:cBhvr additive="base">
                                        <p:cTn id="7" dur="500" fill="hold"/>
                                        <p:tgtEl>
                                          <p:spTgt spid="187394"/>
                                        </p:tgtEl>
                                        <p:attrNameLst>
                                          <p:attrName>ppt_x</p:attrName>
                                        </p:attrNameLst>
                                      </p:cBhvr>
                                      <p:tavLst>
                                        <p:tav tm="0">
                                          <p:val>
                                            <p:strVal val="#ppt_x"/>
                                          </p:val>
                                        </p:tav>
                                        <p:tav tm="100000">
                                          <p:val>
                                            <p:strVal val="#ppt_x"/>
                                          </p:val>
                                        </p:tav>
                                      </p:tavLst>
                                    </p:anim>
                                    <p:anim calcmode="lin" valueType="num">
                                      <p:cBhvr additive="base">
                                        <p:cTn id="8" dur="500" fill="hold"/>
                                        <p:tgtEl>
                                          <p:spTgt spid="1873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395288" y="836613"/>
            <a:ext cx="8229600" cy="1384300"/>
          </a:xfrm>
        </p:spPr>
        <p:txBody>
          <a:bodyPr/>
          <a:lstStyle/>
          <a:p>
            <a:pPr algn="ctr"/>
            <a:r>
              <a:rPr lang="it-IT" altLang="it-IT" sz="4800" b="1" u="sng">
                <a:solidFill>
                  <a:srgbClr val="FFFF00"/>
                </a:solidFill>
              </a:rPr>
              <a:t>Secchi d’acqua</a:t>
            </a:r>
            <a:r>
              <a:rPr lang="it-IT" altLang="it-IT" sz="4000">
                <a:solidFill>
                  <a:srgbClr val="FFFF00"/>
                </a:solidFill>
              </a:rPr>
              <a:t> </a:t>
            </a:r>
            <a:br>
              <a:rPr lang="it-IT" altLang="it-IT" sz="4000">
                <a:solidFill>
                  <a:srgbClr val="FFFF00"/>
                </a:solidFill>
              </a:rPr>
            </a:br>
            <a:r>
              <a:rPr lang="it-IT" altLang="it-IT" sz="4000">
                <a:solidFill>
                  <a:srgbClr val="FFFF00"/>
                </a:solidFill>
              </a:rPr>
              <a:t/>
            </a:r>
            <a:br>
              <a:rPr lang="it-IT" altLang="it-IT" sz="4000">
                <a:solidFill>
                  <a:srgbClr val="FFFF00"/>
                </a:solidFill>
              </a:rPr>
            </a:br>
            <a:endParaRPr lang="it-IT" altLang="it-IT" sz="4000">
              <a:solidFill>
                <a:srgbClr val="FFFF00"/>
              </a:solidFill>
            </a:endParaRPr>
          </a:p>
        </p:txBody>
      </p:sp>
      <p:sp>
        <p:nvSpPr>
          <p:cNvPr id="221187" name="Rectangle 3"/>
          <p:cNvSpPr>
            <a:spLocks noGrp="1" noChangeArrowheads="1"/>
          </p:cNvSpPr>
          <p:nvPr>
            <p:ph type="body" idx="1"/>
          </p:nvPr>
        </p:nvSpPr>
        <p:spPr>
          <a:xfrm>
            <a:off x="228600" y="1905000"/>
            <a:ext cx="8675688" cy="4114800"/>
          </a:xfrm>
        </p:spPr>
        <p:txBody>
          <a:bodyPr/>
          <a:lstStyle/>
          <a:p>
            <a:r>
              <a:rPr lang="it-IT" altLang="it-IT"/>
              <a:t>Andate al fiume con un recipiente da 12 litri e uno da 17 litri, e volete riportare 8 litri d’acqua. Come fate?</a:t>
            </a:r>
          </a:p>
          <a:p>
            <a:r>
              <a:rPr lang="it-IT" altLang="it-IT"/>
              <a:t>Andate al fiume con un recipiente da n litri e uno da m litri (n, m interi con n </a:t>
            </a:r>
            <a:r>
              <a:rPr lang="it-IT" altLang="it-IT" sz="3600">
                <a:sym typeface="Mathematica1" pitchFamily="2" charset="2"/>
              </a:rPr>
              <a:t></a:t>
            </a:r>
            <a:r>
              <a:rPr lang="it-IT" altLang="it-IT">
                <a:sym typeface="Math1" pitchFamily="2" charset="2"/>
              </a:rPr>
              <a:t> m&gt;0)</a:t>
            </a:r>
            <a:r>
              <a:rPr lang="it-IT" altLang="it-IT"/>
              <a:t>, e volete riportare z litri d’acqua (0&lt;z&lt;n+m). Per quali z potete farlo, e come fate?</a:t>
            </a:r>
          </a:p>
          <a:p>
            <a:endParaRPr lang="it-IT" alt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684213" y="549275"/>
            <a:ext cx="8229600" cy="1384300"/>
          </a:xfrm>
        </p:spPr>
        <p:txBody>
          <a:bodyPr/>
          <a:lstStyle/>
          <a:p>
            <a:pPr algn="ctr"/>
            <a:r>
              <a:rPr lang="it-IT" altLang="it-IT" sz="3600" b="1" u="sng">
                <a:solidFill>
                  <a:srgbClr val="FFFF00"/>
                </a:solidFill>
                <a:effectLst/>
              </a:rPr>
              <a:t>Marinai e Noci di cocco: generalizzazione</a:t>
            </a:r>
          </a:p>
        </p:txBody>
      </p:sp>
      <p:sp>
        <p:nvSpPr>
          <p:cNvPr id="207875" name="Rectangle 3"/>
          <p:cNvSpPr>
            <a:spLocks noGrp="1" noChangeArrowheads="1"/>
          </p:cNvSpPr>
          <p:nvPr>
            <p:ph type="body" idx="1"/>
          </p:nvPr>
        </p:nvSpPr>
        <p:spPr>
          <a:xfrm>
            <a:off x="539750" y="2060575"/>
            <a:ext cx="8229600" cy="4114800"/>
          </a:xfrm>
        </p:spPr>
        <p:txBody>
          <a:bodyPr/>
          <a:lstStyle/>
          <a:p>
            <a:r>
              <a:rPr lang="it-IT" altLang="it-IT">
                <a:effectLst/>
              </a:rPr>
              <a:t>Ci sono 5 marinai che raccolgono N noci, si comportano come i  5 amici del primo racconto, ma sono più generosi e ogni volta danno alla scimmia k&gt;1 noci di cocco. Determinare un N e un k per cui al loro risveglio al mattino i marinai non trovano nessuna noce.</a:t>
            </a:r>
            <a:endParaRPr lang="it-IT" alt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7874"/>
                                        </p:tgtEl>
                                        <p:attrNameLst>
                                          <p:attrName>style.visibility</p:attrName>
                                        </p:attrNameLst>
                                      </p:cBhvr>
                                      <p:to>
                                        <p:strVal val="visible"/>
                                      </p:to>
                                    </p:set>
                                    <p:anim calcmode="lin" valueType="num">
                                      <p:cBhvr additive="base">
                                        <p:cTn id="7" dur="500" fill="hold"/>
                                        <p:tgtEl>
                                          <p:spTgt spid="207874"/>
                                        </p:tgtEl>
                                        <p:attrNameLst>
                                          <p:attrName>ppt_x</p:attrName>
                                        </p:attrNameLst>
                                      </p:cBhvr>
                                      <p:tavLst>
                                        <p:tav tm="0">
                                          <p:val>
                                            <p:strVal val="#ppt_x"/>
                                          </p:val>
                                        </p:tav>
                                        <p:tav tm="100000">
                                          <p:val>
                                            <p:strVal val="#ppt_x"/>
                                          </p:val>
                                        </p:tav>
                                      </p:tavLst>
                                    </p:anim>
                                    <p:anim calcmode="lin" valueType="num">
                                      <p:cBhvr additive="base">
                                        <p:cTn id="8" dur="500" fill="hold"/>
                                        <p:tgtEl>
                                          <p:spTgt spid="20787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7875">
                                            <p:txEl>
                                              <p:pRg st="0" end="0"/>
                                            </p:txEl>
                                          </p:spTgt>
                                        </p:tgtEl>
                                        <p:attrNameLst>
                                          <p:attrName>style.visibility</p:attrName>
                                        </p:attrNameLst>
                                      </p:cBhvr>
                                      <p:to>
                                        <p:strVal val="visible"/>
                                      </p:to>
                                    </p:set>
                                    <p:anim calcmode="lin" valueType="num">
                                      <p:cBhvr additive="base">
                                        <p:cTn id="13" dur="500" fill="hold"/>
                                        <p:tgtEl>
                                          <p:spTgt spid="2078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78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algn="ctr"/>
            <a:r>
              <a:rPr lang="it-IT" altLang="it-IT" b="1" u="sng">
                <a:solidFill>
                  <a:srgbClr val="FFFF00"/>
                </a:solidFill>
              </a:rPr>
              <a:t>Noci negative?</a:t>
            </a:r>
          </a:p>
        </p:txBody>
      </p:sp>
      <p:sp>
        <p:nvSpPr>
          <p:cNvPr id="222211" name="Rectangle 3"/>
          <p:cNvSpPr>
            <a:spLocks noGrp="1" noChangeArrowheads="1"/>
          </p:cNvSpPr>
          <p:nvPr>
            <p:ph type="body" idx="1"/>
          </p:nvPr>
        </p:nvSpPr>
        <p:spPr/>
        <p:txBody>
          <a:bodyPr/>
          <a:lstStyle/>
          <a:p>
            <a:pPr>
              <a:lnSpc>
                <a:spcPct val="80000"/>
              </a:lnSpc>
            </a:pPr>
            <a:r>
              <a:rPr lang="it-IT" altLang="it-IT" sz="2000">
                <a:effectLst/>
              </a:rPr>
              <a:t>Ci sono 5 marinai che raccolgono N noci, si comportano come i  5 amici del primo racconto, e ogni volta danno alla scimmia k noci di cocco, </a:t>
            </a:r>
            <a:r>
              <a:rPr lang="it-IT" altLang="it-IT" sz="2000" b="1" u="sng">
                <a:solidFill>
                  <a:srgbClr val="9DFF9D"/>
                </a:solidFill>
                <a:effectLst/>
              </a:rPr>
              <a:t>con k numero intero negativo</a:t>
            </a:r>
            <a:r>
              <a:rPr lang="it-IT" altLang="it-IT" sz="2000">
                <a:effectLst/>
              </a:rPr>
              <a:t>. </a:t>
            </a:r>
          </a:p>
          <a:p>
            <a:pPr>
              <a:lnSpc>
                <a:spcPct val="80000"/>
              </a:lnSpc>
            </a:pPr>
            <a:r>
              <a:rPr lang="it-IT" altLang="it-IT" sz="2000">
                <a:effectLst/>
              </a:rPr>
              <a:t>Che cosa significa?</a:t>
            </a:r>
          </a:p>
          <a:p>
            <a:pPr>
              <a:lnSpc>
                <a:spcPct val="80000"/>
              </a:lnSpc>
            </a:pPr>
            <a:r>
              <a:rPr lang="it-IT" altLang="it-IT" sz="2000">
                <a:effectLst/>
              </a:rPr>
              <a:t>Porre   k = -1  (ogni volta arriva la scimmia e … 1 noce al marinaio).</a:t>
            </a:r>
          </a:p>
          <a:p>
            <a:pPr>
              <a:lnSpc>
                <a:spcPct val="80000"/>
              </a:lnSpc>
              <a:buFontTx/>
              <a:buNone/>
            </a:pPr>
            <a:r>
              <a:rPr lang="it-IT" altLang="it-IT" sz="2000">
                <a:effectLst/>
              </a:rPr>
              <a:t>    Trovare in questo caso il minimo N. </a:t>
            </a:r>
          </a:p>
          <a:p>
            <a:pPr>
              <a:lnSpc>
                <a:spcPct val="80000"/>
              </a:lnSpc>
              <a:buFontTx/>
              <a:buNone/>
            </a:pPr>
            <a:r>
              <a:rPr lang="it-IT" altLang="it-IT" sz="2000">
                <a:effectLst/>
              </a:rPr>
              <a:t> </a:t>
            </a:r>
          </a:p>
          <a:p>
            <a:pPr>
              <a:lnSpc>
                <a:spcPct val="80000"/>
              </a:lnSpc>
              <a:buFontTx/>
              <a:buNone/>
            </a:pPr>
            <a:endParaRPr lang="it-IT" altLang="it-IT" sz="2000">
              <a:effectLst/>
            </a:endParaRPr>
          </a:p>
          <a:p>
            <a:pPr>
              <a:lnSpc>
                <a:spcPct val="80000"/>
              </a:lnSpc>
            </a:pPr>
            <a:r>
              <a:rPr lang="it-IT" altLang="it-IT" sz="2000">
                <a:effectLst/>
              </a:rPr>
              <a:t>Si dice che il grande fisico Dirac risolse il problema dei marinai pensando ad un numero di noci N </a:t>
            </a:r>
            <a:r>
              <a:rPr lang="it-IT" altLang="it-IT" sz="2000" i="1">
                <a:effectLst/>
              </a:rPr>
              <a:t>negativo</a:t>
            </a:r>
            <a:r>
              <a:rPr lang="it-IT" altLang="it-IT" sz="2000">
                <a:effectLst/>
              </a:rPr>
              <a:t>. </a:t>
            </a:r>
          </a:p>
          <a:p>
            <a:pPr>
              <a:lnSpc>
                <a:spcPct val="80000"/>
              </a:lnSpc>
            </a:pPr>
            <a:r>
              <a:rPr lang="it-IT" altLang="it-IT" sz="2000">
                <a:effectLst/>
              </a:rPr>
              <a:t>Trovare la minima soluzione N negativa del problema originario</a:t>
            </a:r>
          </a:p>
          <a:p>
            <a:pPr>
              <a:lnSpc>
                <a:spcPct val="80000"/>
              </a:lnSpc>
              <a:buFontTx/>
              <a:buNone/>
            </a:pPr>
            <a:endParaRPr lang="it-IT" altLang="it-IT" sz="2000">
              <a:effectLst/>
            </a:endParaRPr>
          </a:p>
          <a:p>
            <a:pPr>
              <a:lnSpc>
                <a:spcPct val="80000"/>
              </a:lnSpc>
              <a:buFontTx/>
              <a:buNone/>
            </a:pPr>
            <a:endParaRPr lang="it-IT" altLang="it-IT"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ctrTitle"/>
          </p:nvPr>
        </p:nvSpPr>
        <p:spPr>
          <a:xfrm>
            <a:off x="468313" y="188913"/>
            <a:ext cx="7772400" cy="1039812"/>
          </a:xfrm>
        </p:spPr>
        <p:txBody>
          <a:bodyPr/>
          <a:lstStyle/>
          <a:p>
            <a:r>
              <a:rPr lang="it-IT" altLang="it-IT" sz="2000"/>
              <a:t>da </a:t>
            </a:r>
            <a:r>
              <a:rPr lang="it-IT" altLang="it-IT" sz="2000" i="1"/>
              <a:t>‘</a:t>
            </a:r>
            <a:r>
              <a:rPr lang="it-IT" altLang="it-IT" sz="2000" b="1" i="1"/>
              <a:t>The Saturday Evening Post’</a:t>
            </a:r>
            <a:r>
              <a:rPr lang="it-IT" altLang="it-IT" sz="2000"/>
              <a:t>  del 6 ottobre 1926</a:t>
            </a:r>
            <a:br>
              <a:rPr lang="it-IT" altLang="it-IT" sz="2000"/>
            </a:br>
            <a:r>
              <a:rPr lang="it-IT" altLang="it-IT" sz="2000"/>
              <a:t/>
            </a:r>
            <a:br>
              <a:rPr lang="it-IT" altLang="it-IT" sz="2000"/>
            </a:br>
            <a:r>
              <a:rPr lang="it-IT" altLang="it-IT" sz="1800" b="1" i="1">
                <a:solidFill>
                  <a:schemeClr val="accent2"/>
                </a:solidFill>
              </a:rPr>
              <a:t>Quesito posto ai lettori da Ben Ames Williams</a:t>
            </a:r>
            <a:endParaRPr lang="it-IT" altLang="it-IT" sz="2000" b="1"/>
          </a:p>
        </p:txBody>
      </p:sp>
      <p:sp>
        <p:nvSpPr>
          <p:cNvPr id="211971" name="Rectangle 3"/>
          <p:cNvSpPr>
            <a:spLocks noGrp="1" noChangeArrowheads="1"/>
          </p:cNvSpPr>
          <p:nvPr>
            <p:ph type="subTitle" idx="1"/>
          </p:nvPr>
        </p:nvSpPr>
        <p:spPr>
          <a:xfrm>
            <a:off x="323850" y="1341438"/>
            <a:ext cx="8077200" cy="5111750"/>
          </a:xfrm>
        </p:spPr>
        <p:txBody>
          <a:bodyPr/>
          <a:lstStyle/>
          <a:p>
            <a:pPr algn="l"/>
            <a:r>
              <a:rPr lang="it-IT" altLang="it-IT" sz="2000">
                <a:solidFill>
                  <a:srgbClr val="FFFF00"/>
                </a:solidFill>
                <a:cs typeface="Times New Roman" panose="02020603050405020304" pitchFamily="18" charset="0"/>
              </a:rPr>
              <a:t>Cinque marinai naufragarono su un'isola. Passarono tutto il giorno a raccogliere noci di cocco, e andarono a dormire. </a:t>
            </a:r>
          </a:p>
          <a:p>
            <a:pPr algn="l"/>
            <a:r>
              <a:rPr lang="it-IT" altLang="it-IT" sz="2000">
                <a:solidFill>
                  <a:srgbClr val="FFFF00"/>
                </a:solidFill>
                <a:cs typeface="Times New Roman" panose="02020603050405020304" pitchFamily="18" charset="0"/>
              </a:rPr>
              <a:t>Nella notte uno di loro si alzò e, non fidandosi troppo degli altri, pensò di prendere subito quanto gli spettava. Una scimma curiosa si era avvicinata, e il marinaio le gettò una noce. Le noci rimaste vennero divise in cinque mucchi uguali, senza che avanzasse nulla. Il marinaio prese la sua parte, un quinto giusto, rifece un gran mucchio e tornò a dormire. </a:t>
            </a:r>
          </a:p>
          <a:p>
            <a:pPr algn="l"/>
            <a:r>
              <a:rPr lang="it-IT" altLang="it-IT" sz="2000">
                <a:solidFill>
                  <a:srgbClr val="FFFF00"/>
                </a:solidFill>
                <a:cs typeface="Times New Roman" panose="02020603050405020304" pitchFamily="18" charset="0"/>
              </a:rPr>
              <a:t>Gli altri quattro marinai fecero esattamente la stessa cosa, uno dopo l'altro, senza accorgersi di nulla. E ogni volta arrivò la scimmia, cui venne data una noce, proprio come nel primo caso.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Arrivato il mattino i cinque si alzarono e, con incredibile faccia tosta, divisero il mucchio rimasto in cinque parti uguali, ovviamente dopo avere lanciato una noce all'immancabile scimmia. </a:t>
            </a:r>
          </a:p>
          <a:p>
            <a:pPr algn="l"/>
            <a:r>
              <a:rPr lang="it-IT" altLang="it-IT" sz="2000">
                <a:solidFill>
                  <a:srgbClr val="FFFF00"/>
                </a:solidFill>
                <a:cs typeface="Times New Roman" panose="02020603050405020304" pitchFamily="18" charset="0"/>
              </a:rPr>
              <a:t/>
            </a:r>
            <a:br>
              <a:rPr lang="it-IT" altLang="it-IT" sz="2000">
                <a:solidFill>
                  <a:srgbClr val="FFFF00"/>
                </a:solidFill>
                <a:cs typeface="Times New Roman" panose="02020603050405020304" pitchFamily="18" charset="0"/>
              </a:rPr>
            </a:br>
            <a:r>
              <a:rPr lang="it-IT" altLang="it-IT" sz="2000" b="1">
                <a:solidFill>
                  <a:schemeClr val="accent2"/>
                </a:solidFill>
                <a:cs typeface="Times New Roman" panose="02020603050405020304" pitchFamily="18" charset="0"/>
              </a:rPr>
              <a:t>Domanda:</a:t>
            </a:r>
            <a:r>
              <a:rPr lang="it-IT" altLang="it-IT" sz="2000">
                <a:solidFill>
                  <a:schemeClr val="hlink"/>
                </a:solidFill>
                <a:cs typeface="Times New Roman" panose="02020603050405020304" pitchFamily="18" charset="0"/>
              </a:rPr>
              <a:t> </a:t>
            </a:r>
            <a:r>
              <a:rPr lang="it-IT" altLang="it-IT" sz="2000">
                <a:solidFill>
                  <a:srgbClr val="FF0000"/>
                </a:solidFill>
                <a:cs typeface="Times New Roman" panose="02020603050405020304" pitchFamily="18" charset="0"/>
              </a:rPr>
              <a:t>quante erano le noci di cocco?</a:t>
            </a:r>
            <a:r>
              <a:rPr lang="it-IT" altLang="it-IT" sz="2000">
                <a:solidFill>
                  <a:srgbClr val="000000"/>
                </a:solidFill>
                <a:effectLst>
                  <a:outerShdw blurRad="38100" dist="38100" dir="2700000" algn="tl">
                    <a:srgbClr val="FFFFFF"/>
                  </a:outerShdw>
                </a:effectLst>
                <a:cs typeface="Times New Roman" panose="02020603050405020304" pitchFamily="18" charset="0"/>
              </a:rPr>
              <a:t> </a:t>
            </a:r>
            <a:br>
              <a:rPr lang="it-IT" altLang="it-IT" sz="2000">
                <a:solidFill>
                  <a:srgbClr val="000000"/>
                </a:solidFill>
                <a:effectLst>
                  <a:outerShdw blurRad="38100" dist="38100" dir="2700000" algn="tl">
                    <a:srgbClr val="FFFFFF"/>
                  </a:outerShdw>
                </a:effectLst>
                <a:cs typeface="Times New Roman" panose="02020603050405020304" pitchFamily="18" charset="0"/>
              </a:rPr>
            </a:br>
            <a:endParaRPr lang="it-IT" altLang="it-IT" sz="2000">
              <a:solidFill>
                <a:srgbClr val="000000"/>
              </a:solidFill>
              <a:effectLst>
                <a:outerShdw blurRad="38100" dist="38100" dir="2700000" algn="tl">
                  <a:srgbClr val="FFFFFF"/>
                </a:outerShdw>
              </a:effectLst>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ctrTitle"/>
          </p:nvPr>
        </p:nvSpPr>
        <p:spPr>
          <a:xfrm>
            <a:off x="323850" y="0"/>
            <a:ext cx="7920038" cy="4976813"/>
          </a:xfrm>
        </p:spPr>
        <p:txBody>
          <a:bodyPr/>
          <a:lstStyle/>
          <a:p>
            <a:pPr algn="l"/>
            <a:r>
              <a:rPr lang="it-IT" altLang="it-IT" sz="2000">
                <a:solidFill>
                  <a:srgbClr val="FFFF00"/>
                </a:solidFill>
                <a:cs typeface="Times New Roman" panose="02020603050405020304" pitchFamily="18" charset="0"/>
              </a:rPr>
              <a:t>N : numero delle noci.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A: numero di noci prese dal primo marinaio di notte</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B: numero di noci prese dal secondo marinaio di notte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C: numero di noci prese dal terzo marinaio di notte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D: numero di noci prese dal quarto marinaio di notte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E: numero di noci prese dal quinto marinaio di notte </a:t>
            </a:r>
            <a:br>
              <a:rPr lang="it-IT" altLang="it-IT" sz="2000">
                <a:solidFill>
                  <a:srgbClr val="FFFF00"/>
                </a:solidFill>
                <a:cs typeface="Times New Roman" panose="02020603050405020304" pitchFamily="18" charset="0"/>
              </a:rPr>
            </a:br>
            <a:r>
              <a:rPr lang="it-IT" altLang="it-IT" sz="2000">
                <a:solidFill>
                  <a:srgbClr val="FFFF00"/>
                </a:solidFill>
                <a:cs typeface="Times New Roman" panose="02020603050405020304" pitchFamily="18" charset="0"/>
              </a:rPr>
              <a:t>F: numero di noci prese da ciascun marinaio al mattino</a:t>
            </a:r>
            <a:r>
              <a:rPr lang="it-IT" altLang="it-IT" sz="2800">
                <a:solidFill>
                  <a:srgbClr val="FFFF00"/>
                </a:solidFill>
                <a:cs typeface="Times New Roman" panose="02020603050405020304" pitchFamily="18" charset="0"/>
              </a:rPr>
              <a:t/>
            </a:r>
            <a:br>
              <a:rPr lang="it-IT" altLang="it-IT" sz="2800">
                <a:solidFill>
                  <a:srgbClr val="FFFF00"/>
                </a:solidFill>
                <a:cs typeface="Times New Roman" panose="02020603050405020304" pitchFamily="18" charset="0"/>
              </a:rPr>
            </a:br>
            <a:r>
              <a:rPr lang="it-IT" altLang="it-IT" sz="3200">
                <a:solidFill>
                  <a:srgbClr val="FFFF00"/>
                </a:solidFill>
                <a:cs typeface="Times New Roman" panose="02020603050405020304" pitchFamily="18" charset="0"/>
              </a:rPr>
              <a:t>                    </a:t>
            </a:r>
            <a:r>
              <a:rPr lang="it-IT" altLang="it-IT" sz="2800">
                <a:solidFill>
                  <a:srgbClr val="9DFF9D"/>
                </a:solidFill>
                <a:cs typeface="Times New Roman" panose="02020603050405020304" pitchFamily="18" charset="0"/>
              </a:rPr>
              <a:t>N = 5A + 1</a:t>
            </a:r>
            <a:br>
              <a:rPr lang="it-IT" altLang="it-IT" sz="2800">
                <a:solidFill>
                  <a:srgbClr val="9DFF9D"/>
                </a:solidFill>
                <a:cs typeface="Times New Roman" panose="02020603050405020304" pitchFamily="18" charset="0"/>
              </a:rPr>
            </a:br>
            <a:r>
              <a:rPr lang="it-IT" altLang="it-IT" sz="2800">
                <a:solidFill>
                  <a:srgbClr val="9DFF9D"/>
                </a:solidFill>
                <a:cs typeface="Times New Roman" panose="02020603050405020304" pitchFamily="18" charset="0"/>
              </a:rPr>
              <a:t>                      4A = 5B + 1</a:t>
            </a:r>
            <a:br>
              <a:rPr lang="it-IT" altLang="it-IT" sz="2800">
                <a:solidFill>
                  <a:srgbClr val="9DFF9D"/>
                </a:solidFill>
                <a:cs typeface="Times New Roman" panose="02020603050405020304" pitchFamily="18" charset="0"/>
              </a:rPr>
            </a:br>
            <a:r>
              <a:rPr lang="it-IT" altLang="it-IT" sz="2800">
                <a:solidFill>
                  <a:srgbClr val="9DFF9D"/>
                </a:solidFill>
                <a:cs typeface="Times New Roman" panose="02020603050405020304" pitchFamily="18" charset="0"/>
              </a:rPr>
              <a:t>                      4B = 5C + 1</a:t>
            </a:r>
            <a:br>
              <a:rPr lang="it-IT" altLang="it-IT" sz="2800">
                <a:solidFill>
                  <a:srgbClr val="9DFF9D"/>
                </a:solidFill>
                <a:cs typeface="Times New Roman" panose="02020603050405020304" pitchFamily="18" charset="0"/>
              </a:rPr>
            </a:br>
            <a:r>
              <a:rPr lang="it-IT" altLang="it-IT" sz="2800">
                <a:solidFill>
                  <a:srgbClr val="9DFF9D"/>
                </a:solidFill>
                <a:cs typeface="Times New Roman" panose="02020603050405020304" pitchFamily="18" charset="0"/>
              </a:rPr>
              <a:t>                      4C = 5D + 1</a:t>
            </a:r>
            <a:br>
              <a:rPr lang="it-IT" altLang="it-IT" sz="2800">
                <a:solidFill>
                  <a:srgbClr val="9DFF9D"/>
                </a:solidFill>
                <a:cs typeface="Times New Roman" panose="02020603050405020304" pitchFamily="18" charset="0"/>
              </a:rPr>
            </a:br>
            <a:r>
              <a:rPr lang="it-IT" altLang="it-IT" sz="2800">
                <a:solidFill>
                  <a:srgbClr val="9DFF9D"/>
                </a:solidFill>
                <a:cs typeface="Times New Roman" panose="02020603050405020304" pitchFamily="18" charset="0"/>
              </a:rPr>
              <a:t>                      4D = 5E + 1</a:t>
            </a:r>
            <a:br>
              <a:rPr lang="it-IT" altLang="it-IT" sz="2800">
                <a:solidFill>
                  <a:srgbClr val="9DFF9D"/>
                </a:solidFill>
                <a:cs typeface="Times New Roman" panose="02020603050405020304" pitchFamily="18" charset="0"/>
              </a:rPr>
            </a:br>
            <a:r>
              <a:rPr lang="it-IT" altLang="it-IT" sz="2800">
                <a:solidFill>
                  <a:srgbClr val="9DFF9D"/>
                </a:solidFill>
                <a:cs typeface="Times New Roman" panose="02020603050405020304" pitchFamily="18" charset="0"/>
              </a:rPr>
              <a:t>                      4E = 5F + 1</a:t>
            </a:r>
            <a:r>
              <a:rPr lang="it-IT" altLang="it-IT" sz="2400">
                <a:solidFill>
                  <a:srgbClr val="000000"/>
                </a:solidFill>
                <a:effectLst>
                  <a:outerShdw blurRad="38100" dist="38100" dir="2700000" algn="tl">
                    <a:srgbClr val="FFFFFF"/>
                  </a:outerShdw>
                </a:effectLst>
                <a:cs typeface="Times New Roman" panose="02020603050405020304" pitchFamily="18" charset="0"/>
              </a:rPr>
              <a:t> </a:t>
            </a:r>
            <a:endParaRPr lang="it-IT" altLang="it-IT" sz="3200">
              <a:solidFill>
                <a:srgbClr val="000000"/>
              </a:solidFill>
              <a:effectLst>
                <a:outerShdw blurRad="38100" dist="38100" dir="2700000" algn="tl">
                  <a:srgbClr val="FFFFFF"/>
                </a:outerShdw>
              </a:effectLst>
              <a:cs typeface="Times New Roman" panose="02020603050405020304" pitchFamily="18" charset="0"/>
            </a:endParaRPr>
          </a:p>
        </p:txBody>
      </p:sp>
      <p:sp>
        <p:nvSpPr>
          <p:cNvPr id="75781" name="Rectangle 5"/>
          <p:cNvSpPr>
            <a:spLocks noGrp="1" noChangeArrowheads="1"/>
          </p:cNvSpPr>
          <p:nvPr>
            <p:ph type="subTitle" idx="1"/>
          </p:nvPr>
        </p:nvSpPr>
        <p:spPr>
          <a:xfrm>
            <a:off x="250825" y="5300663"/>
            <a:ext cx="8089900" cy="1368425"/>
          </a:xfrm>
        </p:spPr>
        <p:txBody>
          <a:bodyPr/>
          <a:lstStyle/>
          <a:p>
            <a:pPr>
              <a:lnSpc>
                <a:spcPct val="80000"/>
              </a:lnSpc>
            </a:pPr>
            <a:r>
              <a:rPr lang="it-IT" altLang="it-IT" sz="1800">
                <a:cs typeface="Times New Roman" panose="02020603050405020304" pitchFamily="18" charset="0"/>
              </a:rPr>
              <a:t>Sostituendo dal basso verso l'alto si ottiene l’</a:t>
            </a:r>
            <a:r>
              <a:rPr lang="it-IT" altLang="it-IT" sz="1800">
                <a:solidFill>
                  <a:srgbClr val="000000"/>
                </a:solidFill>
                <a:effectLst>
                  <a:outerShdw blurRad="38100" dist="38100" dir="2700000" algn="tl">
                    <a:srgbClr val="FFFFFF"/>
                  </a:outerShdw>
                </a:effectLst>
                <a:cs typeface="Times New Roman" panose="02020603050405020304" pitchFamily="18" charset="0"/>
              </a:rPr>
              <a:t> </a:t>
            </a:r>
            <a:r>
              <a:rPr lang="it-IT" altLang="it-IT" sz="2200" b="1" i="1">
                <a:solidFill>
                  <a:srgbClr val="FF99FF"/>
                </a:solidFill>
                <a:cs typeface="Times New Roman" panose="02020603050405020304" pitchFamily="18" charset="0"/>
              </a:rPr>
              <a:t>equazione diofantina</a:t>
            </a:r>
            <a:r>
              <a:rPr lang="it-IT" altLang="it-IT" sz="1800">
                <a:solidFill>
                  <a:srgbClr val="000000"/>
                </a:solidFill>
                <a:effectLst>
                  <a:outerShdw blurRad="38100" dist="38100" dir="2700000" algn="tl">
                    <a:srgbClr val="FFFFFF"/>
                  </a:outerShdw>
                </a:effectLst>
                <a:cs typeface="Times New Roman" panose="02020603050405020304" pitchFamily="18" charset="0"/>
              </a:rPr>
              <a:t> </a:t>
            </a:r>
          </a:p>
          <a:p>
            <a:pPr algn="l">
              <a:lnSpc>
                <a:spcPct val="80000"/>
              </a:lnSpc>
            </a:pPr>
            <a:r>
              <a:rPr lang="it-IT" altLang="it-IT" sz="1600" b="1">
                <a:solidFill>
                  <a:srgbClr val="FF99FF"/>
                </a:solidFill>
                <a:latin typeface="BrushScrD" pitchFamily="66" charset="0"/>
                <a:cs typeface="Times New Roman" panose="02020603050405020304" pitchFamily="18" charset="0"/>
              </a:rPr>
              <a:t>(ENC)</a:t>
            </a:r>
            <a:r>
              <a:rPr lang="it-IT" altLang="it-IT" sz="3600">
                <a:solidFill>
                  <a:srgbClr val="FF99FF"/>
                </a:solidFill>
                <a:cs typeface="Times New Roman" panose="02020603050405020304" pitchFamily="18" charset="0"/>
              </a:rPr>
              <a:t>      1024 N – 15625 F = 11529</a:t>
            </a:r>
          </a:p>
          <a:p>
            <a:pPr algn="l">
              <a:lnSpc>
                <a:spcPct val="80000"/>
              </a:lnSpc>
            </a:pPr>
            <a:r>
              <a:rPr lang="it-IT" altLang="it-IT" sz="1600" b="1">
                <a:solidFill>
                  <a:srgbClr val="FF99FF"/>
                </a:solidFill>
                <a:latin typeface="BrushScrD" pitchFamily="66" charset="0"/>
                <a:cs typeface="Times New Roman" panose="02020603050405020304" pitchFamily="18" charset="0"/>
              </a:rPr>
              <a:t>Equazione delle Noci di Cocco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80"/>
                                        </p:tgtEl>
                                        <p:attrNameLst>
                                          <p:attrName>style.visibility</p:attrName>
                                        </p:attrNameLst>
                                      </p:cBhvr>
                                      <p:to>
                                        <p:strVal val="visible"/>
                                      </p:to>
                                    </p:set>
                                    <p:anim calcmode="lin" valueType="num">
                                      <p:cBhvr additive="base">
                                        <p:cTn id="7" dur="500" fill="hold"/>
                                        <p:tgtEl>
                                          <p:spTgt spid="75780"/>
                                        </p:tgtEl>
                                        <p:attrNameLst>
                                          <p:attrName>ppt_x</p:attrName>
                                        </p:attrNameLst>
                                      </p:cBhvr>
                                      <p:tavLst>
                                        <p:tav tm="0">
                                          <p:val>
                                            <p:strVal val="#ppt_x"/>
                                          </p:val>
                                        </p:tav>
                                        <p:tav tm="100000">
                                          <p:val>
                                            <p:strVal val="#ppt_x"/>
                                          </p:val>
                                        </p:tav>
                                      </p:tavLst>
                                    </p:anim>
                                    <p:anim calcmode="lin" valueType="num">
                                      <p:cBhvr additive="base">
                                        <p:cTn id="8" dur="500" fill="hold"/>
                                        <p:tgtEl>
                                          <p:spTgt spid="757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81">
                                            <p:txEl>
                                              <p:pRg st="0" end="0"/>
                                            </p:txEl>
                                          </p:spTgt>
                                        </p:tgtEl>
                                        <p:attrNameLst>
                                          <p:attrName>style.visibility</p:attrName>
                                        </p:attrNameLst>
                                      </p:cBhvr>
                                      <p:to>
                                        <p:strVal val="visible"/>
                                      </p:to>
                                    </p:set>
                                    <p:anim calcmode="lin" valueType="num">
                                      <p:cBhvr additive="base">
                                        <p:cTn id="13" dur="500" fill="hold"/>
                                        <p:tgtEl>
                                          <p:spTgt spid="7578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81">
                                            <p:txEl>
                                              <p:pRg st="1" end="1"/>
                                            </p:txEl>
                                          </p:spTgt>
                                        </p:tgtEl>
                                        <p:attrNameLst>
                                          <p:attrName>style.visibility</p:attrName>
                                        </p:attrNameLst>
                                      </p:cBhvr>
                                      <p:to>
                                        <p:strVal val="visible"/>
                                      </p:to>
                                    </p:set>
                                    <p:anim calcmode="lin" valueType="num">
                                      <p:cBhvr additive="base">
                                        <p:cTn id="19" dur="500" fill="hold"/>
                                        <p:tgtEl>
                                          <p:spTgt spid="7578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81">
                                            <p:txEl>
                                              <p:pRg st="2" end="2"/>
                                            </p:txEl>
                                          </p:spTgt>
                                        </p:tgtEl>
                                        <p:attrNameLst>
                                          <p:attrName>style.visibility</p:attrName>
                                        </p:attrNameLst>
                                      </p:cBhvr>
                                      <p:to>
                                        <p:strVal val="visible"/>
                                      </p:to>
                                    </p:set>
                                    <p:anim calcmode="lin" valueType="num">
                                      <p:cBhvr additive="base">
                                        <p:cTn id="25" dur="500" fill="hold"/>
                                        <p:tgtEl>
                                          <p:spTgt spid="7578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8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p:bldP spid="7578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50825" y="765175"/>
            <a:ext cx="8642350" cy="1511300"/>
          </a:xfrm>
        </p:spPr>
        <p:txBody>
          <a:bodyPr/>
          <a:lstStyle/>
          <a:p>
            <a:pPr algn="ctr"/>
            <a:r>
              <a:rPr lang="it-IT" altLang="it-IT" sz="3200" b="1">
                <a:solidFill>
                  <a:srgbClr val="FFFF00"/>
                </a:solidFill>
              </a:rPr>
              <a:t>EQUAZIONE DIOFANTINA</a:t>
            </a:r>
            <a:r>
              <a:rPr lang="it-IT" altLang="it-IT" sz="3200">
                <a:solidFill>
                  <a:srgbClr val="FFFF00"/>
                </a:solidFill>
              </a:rPr>
              <a:t> </a:t>
            </a:r>
            <a:br>
              <a:rPr lang="it-IT" altLang="it-IT" sz="3200">
                <a:solidFill>
                  <a:srgbClr val="FFFF00"/>
                </a:solidFill>
              </a:rPr>
            </a:br>
            <a:r>
              <a:rPr lang="it-IT" altLang="it-IT" sz="3200">
                <a:solidFill>
                  <a:srgbClr val="FFFF00"/>
                </a:solidFill>
              </a:rPr>
              <a:t>di primo grado in due incognite </a:t>
            </a:r>
            <a:r>
              <a:rPr lang="it-IT" altLang="it-IT" sz="2000">
                <a:solidFill>
                  <a:srgbClr val="FFFF00"/>
                </a:solidFill>
              </a:rPr>
              <a:t/>
            </a:r>
            <a:br>
              <a:rPr lang="it-IT" altLang="it-IT" sz="2000">
                <a:solidFill>
                  <a:srgbClr val="FFFF00"/>
                </a:solidFill>
              </a:rPr>
            </a:br>
            <a:r>
              <a:rPr lang="it-IT" altLang="it-IT" sz="3200">
                <a:solidFill>
                  <a:srgbClr val="FFFF00"/>
                </a:solidFill>
              </a:rPr>
              <a:t/>
            </a:r>
            <a:br>
              <a:rPr lang="it-IT" altLang="it-IT" sz="3200">
                <a:solidFill>
                  <a:srgbClr val="FFFF00"/>
                </a:solidFill>
              </a:rPr>
            </a:br>
            <a:r>
              <a:rPr lang="it-IT" altLang="it-IT" sz="3200" b="1">
                <a:solidFill>
                  <a:srgbClr val="FFFF00"/>
                </a:solidFill>
              </a:rPr>
              <a:t>ax+by=c</a:t>
            </a:r>
          </a:p>
        </p:txBody>
      </p:sp>
      <p:sp>
        <p:nvSpPr>
          <p:cNvPr id="78851" name="Rectangle 3"/>
          <p:cNvSpPr>
            <a:spLocks noGrp="1" noChangeArrowheads="1"/>
          </p:cNvSpPr>
          <p:nvPr>
            <p:ph type="body" idx="1"/>
          </p:nvPr>
        </p:nvSpPr>
        <p:spPr>
          <a:xfrm>
            <a:off x="611188" y="2420938"/>
            <a:ext cx="7391400" cy="1181100"/>
          </a:xfrm>
        </p:spPr>
        <p:txBody>
          <a:bodyPr/>
          <a:lstStyle/>
          <a:p>
            <a:r>
              <a:rPr lang="it-IT" altLang="it-IT" sz="2400">
                <a:solidFill>
                  <a:srgbClr val="FFFF00"/>
                </a:solidFill>
              </a:rPr>
              <a:t>a,b,c interi </a:t>
            </a:r>
          </a:p>
          <a:p>
            <a:r>
              <a:rPr lang="it-IT" altLang="it-IT" sz="2400">
                <a:solidFill>
                  <a:srgbClr val="FFFF00"/>
                </a:solidFill>
              </a:rPr>
              <a:t>Si cercano soluzioni  x,y intere</a:t>
            </a:r>
          </a:p>
        </p:txBody>
      </p:sp>
      <p:sp>
        <p:nvSpPr>
          <p:cNvPr id="78853" name="Text Box 5"/>
          <p:cNvSpPr txBox="1">
            <a:spLocks noChangeArrowheads="1"/>
          </p:cNvSpPr>
          <p:nvPr/>
        </p:nvSpPr>
        <p:spPr bwMode="auto">
          <a:xfrm>
            <a:off x="250825" y="3284538"/>
            <a:ext cx="8893175" cy="466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2000" b="1">
              <a:solidFill>
                <a:schemeClr val="tx1"/>
              </a:solidFill>
              <a:latin typeface="Times New Roman" panose="02020603050405020304" pitchFamily="18" charset="0"/>
            </a:endParaRPr>
          </a:p>
          <a:p>
            <a:pPr>
              <a:spcBef>
                <a:spcPct val="50000"/>
              </a:spcBef>
            </a:pPr>
            <a:r>
              <a:rPr lang="it-IT" altLang="it-IT" sz="2000" b="1" u="sng">
                <a:solidFill>
                  <a:srgbClr val="FFFF00"/>
                </a:solidFill>
                <a:latin typeface="Times New Roman" panose="02020603050405020304" pitchFamily="18" charset="0"/>
              </a:rPr>
              <a:t>Equazione diofantina</a:t>
            </a:r>
            <a:r>
              <a:rPr lang="it-IT" altLang="it-IT" sz="2000">
                <a:solidFill>
                  <a:schemeClr val="tx1"/>
                </a:solidFill>
                <a:latin typeface="Times New Roman" panose="02020603050405020304" pitchFamily="18" charset="0"/>
              </a:rPr>
              <a:t>: qualunque equazione polinomiale di qualunque grado, </a:t>
            </a:r>
          </a:p>
          <a:p>
            <a:pPr>
              <a:spcBef>
                <a:spcPct val="50000"/>
              </a:spcBef>
            </a:pPr>
            <a:r>
              <a:rPr lang="it-IT" altLang="it-IT" sz="2000">
                <a:solidFill>
                  <a:schemeClr val="tx1"/>
                </a:solidFill>
                <a:latin typeface="Times New Roman" panose="02020603050405020304" pitchFamily="18" charset="0"/>
              </a:rPr>
              <a:t>in un numero qualsiasi di incognite a coefficienti interi (razionali) di cui </a:t>
            </a:r>
          </a:p>
          <a:p>
            <a:pPr>
              <a:spcBef>
                <a:spcPct val="50000"/>
              </a:spcBef>
            </a:pPr>
            <a:r>
              <a:rPr lang="it-IT" altLang="it-IT" sz="2000" b="1">
                <a:solidFill>
                  <a:schemeClr val="tx1"/>
                </a:solidFill>
                <a:latin typeface="Times New Roman" panose="02020603050405020304" pitchFamily="18" charset="0"/>
              </a:rPr>
              <a:t>si cercano soluzioni intere.</a:t>
            </a:r>
          </a:p>
          <a:p>
            <a:pPr>
              <a:spcBef>
                <a:spcPct val="50000"/>
              </a:spcBef>
            </a:pPr>
            <a:endParaRPr lang="it-IT" altLang="it-IT" sz="2000" b="1">
              <a:solidFill>
                <a:schemeClr val="tx1"/>
              </a:solidFill>
              <a:latin typeface="Times New Roman" panose="02020603050405020304" pitchFamily="18" charset="0"/>
            </a:endParaRPr>
          </a:p>
          <a:p>
            <a:r>
              <a:rPr lang="it-IT" altLang="it-IT" b="1">
                <a:solidFill>
                  <a:schemeClr val="tx1"/>
                </a:solidFill>
              </a:rPr>
              <a:t>La più studiata nei secoli </a:t>
            </a:r>
          </a:p>
          <a:p>
            <a:pPr algn="ctr"/>
            <a:r>
              <a:rPr lang="it-IT" altLang="it-IT" sz="3200" b="1">
                <a:solidFill>
                  <a:srgbClr val="FFFF00"/>
                </a:solidFill>
                <a:effectLst>
                  <a:outerShdw blurRad="38100" dist="38100" dir="2700000" algn="tl">
                    <a:srgbClr val="000000"/>
                  </a:outerShdw>
                </a:effectLst>
              </a:rPr>
              <a:t>x</a:t>
            </a:r>
            <a:r>
              <a:rPr lang="it-IT" altLang="it-IT" sz="3200" b="1" baseline="30000">
                <a:solidFill>
                  <a:srgbClr val="FFFF00"/>
                </a:solidFill>
                <a:effectLst>
                  <a:outerShdw blurRad="38100" dist="38100" dir="2700000" algn="tl">
                    <a:srgbClr val="000000"/>
                  </a:outerShdw>
                </a:effectLst>
              </a:rPr>
              <a:t>n</a:t>
            </a:r>
            <a:r>
              <a:rPr lang="it-IT" altLang="it-IT" sz="3200" b="1">
                <a:solidFill>
                  <a:srgbClr val="FFFF00"/>
                </a:solidFill>
                <a:effectLst>
                  <a:outerShdw blurRad="38100" dist="38100" dir="2700000" algn="tl">
                    <a:srgbClr val="000000"/>
                  </a:outerShdw>
                </a:effectLst>
              </a:rPr>
              <a:t>+y</a:t>
            </a:r>
            <a:r>
              <a:rPr lang="it-IT" altLang="it-IT" sz="3200" b="1" baseline="30000">
                <a:solidFill>
                  <a:srgbClr val="FFFF00"/>
                </a:solidFill>
                <a:effectLst>
                  <a:outerShdw blurRad="38100" dist="38100" dir="2700000" algn="tl">
                    <a:srgbClr val="000000"/>
                  </a:outerShdw>
                </a:effectLst>
              </a:rPr>
              <a:t>n</a:t>
            </a:r>
            <a:r>
              <a:rPr lang="it-IT" altLang="it-IT" sz="3200" b="1">
                <a:solidFill>
                  <a:srgbClr val="FFFF00"/>
                </a:solidFill>
                <a:effectLst>
                  <a:outerShdw blurRad="38100" dist="38100" dir="2700000" algn="tl">
                    <a:srgbClr val="000000"/>
                  </a:outerShdw>
                </a:effectLst>
              </a:rPr>
              <a:t>=z</a:t>
            </a:r>
            <a:r>
              <a:rPr lang="it-IT" altLang="it-IT" sz="3200" b="1" baseline="30000">
                <a:solidFill>
                  <a:srgbClr val="FFFF00"/>
                </a:solidFill>
                <a:effectLst>
                  <a:outerShdw blurRad="38100" dist="38100" dir="2700000" algn="tl">
                    <a:srgbClr val="000000"/>
                  </a:outerShdw>
                </a:effectLst>
              </a:rPr>
              <a:t>n</a:t>
            </a:r>
          </a:p>
          <a:p>
            <a:endParaRPr lang="it-IT" altLang="it-IT" sz="2800" b="1">
              <a:solidFill>
                <a:schemeClr val="tx1"/>
              </a:solidFill>
            </a:endParaRPr>
          </a:p>
          <a:p>
            <a:endParaRPr lang="it-IT" altLang="it-IT" b="1">
              <a:solidFill>
                <a:schemeClr val="tx1"/>
              </a:solidFill>
            </a:endParaRPr>
          </a:p>
          <a:p>
            <a:endParaRPr lang="it-IT" altLang="it-IT" b="1">
              <a:solidFill>
                <a:schemeClr val="tx1"/>
              </a:solidFill>
            </a:endParaRPr>
          </a:p>
          <a:p>
            <a:endParaRPr lang="it-IT" altLang="it-IT" b="1">
              <a:solidFill>
                <a:schemeClr val="tx1"/>
              </a:solidFill>
            </a:endParaRPr>
          </a:p>
          <a:p>
            <a:pPr algn="ctr"/>
            <a:endParaRPr lang="it-IT" altLang="it-IT" sz="2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3"/>
                                        </p:tgtEl>
                                        <p:attrNameLst>
                                          <p:attrName>style.visibility</p:attrName>
                                        </p:attrNameLst>
                                      </p:cBhvr>
                                      <p:to>
                                        <p:strVal val="visible"/>
                                      </p:to>
                                    </p:set>
                                    <p:anim calcmode="lin" valueType="num">
                                      <p:cBhvr additive="base">
                                        <p:cTn id="19" dur="500" fill="hold"/>
                                        <p:tgtEl>
                                          <p:spTgt spid="78853"/>
                                        </p:tgtEl>
                                        <p:attrNameLst>
                                          <p:attrName>ppt_x</p:attrName>
                                        </p:attrNameLst>
                                      </p:cBhvr>
                                      <p:tavLst>
                                        <p:tav tm="0">
                                          <p:val>
                                            <p:strVal val="#ppt_x"/>
                                          </p:val>
                                        </p:tav>
                                        <p:tav tm="100000">
                                          <p:val>
                                            <p:strVal val="#ppt_x"/>
                                          </p:val>
                                        </p:tav>
                                      </p:tavLst>
                                    </p:anim>
                                    <p:anim calcmode="lin" valueType="num">
                                      <p:cBhvr additive="base">
                                        <p:cTn id="20" dur="500" fill="hold"/>
                                        <p:tgtEl>
                                          <p:spTgt spid="788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P spid="788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0"/>
            <a:ext cx="8229600" cy="1676400"/>
          </a:xfrm>
        </p:spPr>
        <p:txBody>
          <a:bodyPr/>
          <a:lstStyle/>
          <a:p>
            <a:pPr algn="ctr"/>
            <a:r>
              <a:rPr lang="it-IT" altLang="it-IT" sz="3200" b="1">
                <a:solidFill>
                  <a:srgbClr val="FFFF00"/>
                </a:solidFill>
              </a:rPr>
              <a:t>Grande (ultimo) Teorema di Fermat</a:t>
            </a:r>
            <a:br>
              <a:rPr lang="it-IT" altLang="it-IT" sz="3200" b="1">
                <a:solidFill>
                  <a:srgbClr val="FFFF00"/>
                </a:solidFill>
              </a:rPr>
            </a:br>
            <a:r>
              <a:rPr lang="it-IT" altLang="it-IT" sz="3200" b="1">
                <a:solidFill>
                  <a:srgbClr val="FFFF00"/>
                </a:solidFill>
              </a:rPr>
              <a:t>x</a:t>
            </a:r>
            <a:r>
              <a:rPr lang="it-IT" altLang="it-IT" sz="3200" b="1" baseline="30000">
                <a:solidFill>
                  <a:srgbClr val="FFFF00"/>
                </a:solidFill>
              </a:rPr>
              <a:t>n</a:t>
            </a:r>
            <a:r>
              <a:rPr lang="it-IT" altLang="it-IT" sz="3200" b="1">
                <a:solidFill>
                  <a:srgbClr val="FFFF00"/>
                </a:solidFill>
              </a:rPr>
              <a:t>+y</a:t>
            </a:r>
            <a:r>
              <a:rPr lang="it-IT" altLang="it-IT" sz="3200" b="1" baseline="30000">
                <a:solidFill>
                  <a:srgbClr val="FFFF00"/>
                </a:solidFill>
              </a:rPr>
              <a:t>n</a:t>
            </a:r>
            <a:r>
              <a:rPr lang="it-IT" altLang="it-IT" sz="3200" b="1">
                <a:solidFill>
                  <a:srgbClr val="FFFF00"/>
                </a:solidFill>
              </a:rPr>
              <a:t>=z</a:t>
            </a:r>
            <a:r>
              <a:rPr lang="it-IT" altLang="it-IT" sz="3200" b="1" baseline="30000">
                <a:solidFill>
                  <a:srgbClr val="FFFF00"/>
                </a:solidFill>
              </a:rPr>
              <a:t>n</a:t>
            </a:r>
          </a:p>
        </p:txBody>
      </p:sp>
      <p:sp>
        <p:nvSpPr>
          <p:cNvPr id="79875" name="Rectangle 3"/>
          <p:cNvSpPr>
            <a:spLocks noGrp="1" noChangeArrowheads="1"/>
          </p:cNvSpPr>
          <p:nvPr>
            <p:ph type="body" idx="1"/>
          </p:nvPr>
        </p:nvSpPr>
        <p:spPr>
          <a:xfrm>
            <a:off x="179388" y="1916113"/>
            <a:ext cx="8686800" cy="4392612"/>
          </a:xfrm>
        </p:spPr>
        <p:txBody>
          <a:bodyPr/>
          <a:lstStyle/>
          <a:p>
            <a:pPr>
              <a:lnSpc>
                <a:spcPct val="80000"/>
              </a:lnSpc>
            </a:pPr>
            <a:r>
              <a:rPr lang="it-IT" altLang="it-IT" sz="2800" b="1" u="sng">
                <a:solidFill>
                  <a:srgbClr val="FFFF00"/>
                </a:solidFill>
                <a:effectLst/>
              </a:rPr>
              <a:t>Congettura di Fermat</a:t>
            </a:r>
            <a:r>
              <a:rPr lang="it-IT" altLang="it-IT" sz="2800" b="1">
                <a:effectLst/>
              </a:rPr>
              <a:t> </a:t>
            </a:r>
            <a:r>
              <a:rPr lang="it-IT" altLang="it-IT" sz="2800">
                <a:effectLst/>
              </a:rPr>
              <a:t>(1637): se n&gt;2, non ha soluzioni </a:t>
            </a:r>
          </a:p>
          <a:p>
            <a:pPr>
              <a:lnSpc>
                <a:spcPct val="80000"/>
              </a:lnSpc>
              <a:buFontTx/>
              <a:buNone/>
            </a:pPr>
            <a:r>
              <a:rPr lang="it-IT" altLang="it-IT" sz="2800">
                <a:effectLst/>
              </a:rPr>
              <a:t>    Lo provò per n=4 (metodo della </a:t>
            </a:r>
            <a:r>
              <a:rPr lang="it-IT" altLang="it-IT" sz="2800" i="1">
                <a:effectLst/>
              </a:rPr>
              <a:t>discesa infinita</a:t>
            </a:r>
            <a:r>
              <a:rPr lang="it-IT" altLang="it-IT" sz="2800">
                <a:effectLst/>
              </a:rPr>
              <a:t>)</a:t>
            </a:r>
          </a:p>
          <a:p>
            <a:pPr>
              <a:lnSpc>
                <a:spcPct val="80000"/>
              </a:lnSpc>
              <a:buFontTx/>
              <a:buNone/>
            </a:pPr>
            <a:r>
              <a:rPr lang="it-IT" altLang="it-IT" sz="2800">
                <a:effectLst/>
              </a:rPr>
              <a:t>    </a:t>
            </a:r>
            <a:r>
              <a:rPr lang="it-IT" altLang="it-IT" sz="2400">
                <a:effectLst/>
              </a:rPr>
              <a:t>Per gli altri n :</a:t>
            </a:r>
            <a:r>
              <a:rPr lang="it-IT" altLang="it-IT" sz="2800">
                <a:effectLst/>
              </a:rPr>
              <a:t> </a:t>
            </a:r>
            <a:r>
              <a:rPr lang="it-IT" altLang="it-IT" sz="2400" i="1">
                <a:effectLst/>
              </a:rPr>
              <a:t>’cujus rei demonstrationem mirabilem sane detexi: hanc marginis exiguitas non caperet’</a:t>
            </a:r>
            <a:r>
              <a:rPr lang="it-IT" altLang="it-IT" sz="2400">
                <a:effectLst/>
              </a:rPr>
              <a:t> </a:t>
            </a:r>
            <a:endParaRPr lang="it-IT" altLang="it-IT" sz="2000">
              <a:effectLst/>
            </a:endParaRPr>
          </a:p>
          <a:p>
            <a:pPr>
              <a:lnSpc>
                <a:spcPct val="80000"/>
              </a:lnSpc>
            </a:pPr>
            <a:r>
              <a:rPr lang="it-IT" altLang="it-IT" sz="2800" b="1" u="sng">
                <a:solidFill>
                  <a:srgbClr val="FFFF00"/>
                </a:solidFill>
                <a:effectLst/>
              </a:rPr>
              <a:t>Eulero</a:t>
            </a:r>
            <a:r>
              <a:rPr lang="it-IT" altLang="it-IT" sz="2800">
                <a:effectLst/>
              </a:rPr>
              <a:t> (1722): se n=3, non ha soluzioni </a:t>
            </a:r>
          </a:p>
          <a:p>
            <a:pPr>
              <a:lnSpc>
                <a:spcPct val="80000"/>
              </a:lnSpc>
            </a:pPr>
            <a:r>
              <a:rPr lang="it-IT" altLang="it-IT" sz="2800" b="1" u="sng">
                <a:solidFill>
                  <a:srgbClr val="FFFF00"/>
                </a:solidFill>
                <a:effectLst/>
              </a:rPr>
              <a:t>Legendre</a:t>
            </a:r>
            <a:r>
              <a:rPr lang="it-IT" altLang="it-IT" sz="2800" b="1">
                <a:effectLst/>
              </a:rPr>
              <a:t> </a:t>
            </a:r>
            <a:r>
              <a:rPr lang="it-IT" altLang="it-IT" sz="2800">
                <a:effectLst/>
              </a:rPr>
              <a:t>(1784): se n=5, non ha soluzioni </a:t>
            </a:r>
            <a:endParaRPr lang="it-IT" altLang="it-IT" sz="2800" b="1" u="sng">
              <a:effectLst/>
            </a:endParaRPr>
          </a:p>
          <a:p>
            <a:pPr>
              <a:lnSpc>
                <a:spcPct val="80000"/>
              </a:lnSpc>
            </a:pPr>
            <a:r>
              <a:rPr lang="it-IT" altLang="it-IT" sz="2800" b="1" u="sng">
                <a:solidFill>
                  <a:srgbClr val="FFFF00"/>
                </a:solidFill>
                <a:effectLst/>
              </a:rPr>
              <a:t>Sophie Germain</a:t>
            </a:r>
            <a:r>
              <a:rPr lang="it-IT" altLang="it-IT" sz="2800">
                <a:effectLst/>
              </a:rPr>
              <a:t> (1808): se n=2p+1, con n e p primi </a:t>
            </a:r>
            <a:r>
              <a:rPr lang="it-IT" altLang="it-IT" sz="2400">
                <a:solidFill>
                  <a:srgbClr val="9DFF9D"/>
                </a:solidFill>
                <a:effectLst/>
              </a:rPr>
              <a:t>(primi di Sophie Germain)</a:t>
            </a:r>
            <a:r>
              <a:rPr lang="it-IT" altLang="it-IT" sz="2800">
                <a:effectLst/>
              </a:rPr>
              <a:t> , non ha  soluzioni </a:t>
            </a:r>
          </a:p>
          <a:p>
            <a:pPr>
              <a:lnSpc>
                <a:spcPct val="80000"/>
              </a:lnSpc>
            </a:pPr>
            <a:r>
              <a:rPr lang="it-IT" altLang="it-IT" sz="2800" b="1" u="sng">
                <a:solidFill>
                  <a:srgbClr val="FFFF00"/>
                </a:solidFill>
                <a:effectLst/>
              </a:rPr>
              <a:t>Andrew  Wiles</a:t>
            </a:r>
            <a:r>
              <a:rPr lang="it-IT" altLang="it-IT" sz="2800">
                <a:effectLst/>
              </a:rPr>
              <a:t> (1993-1995): non ci sono soluzioni (premio Paul Wolfskehl)</a:t>
            </a:r>
          </a:p>
          <a:p>
            <a:pPr>
              <a:lnSpc>
                <a:spcPct val="80000"/>
              </a:lnSpc>
            </a:pPr>
            <a:endParaRPr lang="it-IT" altLang="it-IT" sz="2800" b="1">
              <a:effectLst/>
            </a:endParaRPr>
          </a:p>
          <a:p>
            <a:pPr>
              <a:lnSpc>
                <a:spcPct val="80000"/>
              </a:lnSpc>
            </a:pPr>
            <a:endParaRPr lang="it-IT" altLang="it-IT" sz="2800"/>
          </a:p>
        </p:txBody>
      </p:sp>
      <p:sp>
        <p:nvSpPr>
          <p:cNvPr id="79876" name="Text Box 4"/>
          <p:cNvSpPr txBox="1">
            <a:spLocks noChangeArrowheads="1"/>
          </p:cNvSpPr>
          <p:nvPr/>
        </p:nvSpPr>
        <p:spPr bwMode="auto">
          <a:xfrm>
            <a:off x="1692275" y="4797425"/>
            <a:ext cx="5761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2800">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additive="base">
                                        <p:cTn id="13" dur="500" fill="hold"/>
                                        <p:tgtEl>
                                          <p:spTgt spid="798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anim calcmode="lin" valueType="num">
                                      <p:cBhvr additive="base">
                                        <p:cTn id="19" dur="500" fill="hold"/>
                                        <p:tgtEl>
                                          <p:spTgt spid="798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9875">
                                            <p:txEl>
                                              <p:pRg st="3" end="3"/>
                                            </p:txEl>
                                          </p:spTgt>
                                        </p:tgtEl>
                                        <p:attrNameLst>
                                          <p:attrName>style.visibility</p:attrName>
                                        </p:attrNameLst>
                                      </p:cBhvr>
                                      <p:to>
                                        <p:strVal val="visible"/>
                                      </p:to>
                                    </p:set>
                                    <p:anim calcmode="lin" valueType="num">
                                      <p:cBhvr additive="base">
                                        <p:cTn id="25" dur="500" fill="hold"/>
                                        <p:tgtEl>
                                          <p:spTgt spid="798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9875">
                                            <p:txEl>
                                              <p:pRg st="4" end="4"/>
                                            </p:txEl>
                                          </p:spTgt>
                                        </p:tgtEl>
                                        <p:attrNameLst>
                                          <p:attrName>style.visibility</p:attrName>
                                        </p:attrNameLst>
                                      </p:cBhvr>
                                      <p:to>
                                        <p:strVal val="visible"/>
                                      </p:to>
                                    </p:set>
                                    <p:anim calcmode="lin" valueType="num">
                                      <p:cBhvr additive="base">
                                        <p:cTn id="31" dur="500" fill="hold"/>
                                        <p:tgtEl>
                                          <p:spTgt spid="798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9875">
                                            <p:txEl>
                                              <p:pRg st="5" end="5"/>
                                            </p:txEl>
                                          </p:spTgt>
                                        </p:tgtEl>
                                        <p:attrNameLst>
                                          <p:attrName>style.visibility</p:attrName>
                                        </p:attrNameLst>
                                      </p:cBhvr>
                                      <p:to>
                                        <p:strVal val="visible"/>
                                      </p:to>
                                    </p:set>
                                    <p:anim calcmode="lin" valueType="num">
                                      <p:cBhvr additive="base">
                                        <p:cTn id="37" dur="500" fill="hold"/>
                                        <p:tgtEl>
                                          <p:spTgt spid="798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98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9875">
                                            <p:txEl>
                                              <p:pRg st="6" end="6"/>
                                            </p:txEl>
                                          </p:spTgt>
                                        </p:tgtEl>
                                        <p:attrNameLst>
                                          <p:attrName>style.visibility</p:attrName>
                                        </p:attrNameLst>
                                      </p:cBhvr>
                                      <p:to>
                                        <p:strVal val="visible"/>
                                      </p:to>
                                    </p:set>
                                    <p:anim calcmode="lin" valueType="num">
                                      <p:cBhvr additive="base">
                                        <p:cTn id="43" dur="500" fill="hold"/>
                                        <p:tgtEl>
                                          <p:spTgt spid="7987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98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nodePh="1">
                                  <p:stCondLst>
                                    <p:cond delay="0"/>
                                  </p:stCondLst>
                                  <p:endCondLst>
                                    <p:cond evt="begin" delay="0">
                                      <p:tn val="47"/>
                                    </p:cond>
                                  </p:endCondLst>
                                  <p:childTnLst>
                                    <p:set>
                                      <p:cBhvr>
                                        <p:cTn id="48" dur="1" fill="hold">
                                          <p:stCondLst>
                                            <p:cond delay="0"/>
                                          </p:stCondLst>
                                        </p:cTn>
                                        <p:tgtEl>
                                          <p:spTgt spid="79876"/>
                                        </p:tgtEl>
                                        <p:attrNameLst>
                                          <p:attrName>style.visibility</p:attrName>
                                        </p:attrNameLst>
                                      </p:cBhvr>
                                      <p:to>
                                        <p:strVal val="visible"/>
                                      </p:to>
                                    </p:set>
                                    <p:anim calcmode="lin" valueType="num">
                                      <p:cBhvr additive="base">
                                        <p:cTn id="49" dur="500" fill="hold"/>
                                        <p:tgtEl>
                                          <p:spTgt spid="79876"/>
                                        </p:tgtEl>
                                        <p:attrNameLst>
                                          <p:attrName>ppt_x</p:attrName>
                                        </p:attrNameLst>
                                      </p:cBhvr>
                                      <p:tavLst>
                                        <p:tav tm="0">
                                          <p:val>
                                            <p:strVal val="0-#ppt_w/2"/>
                                          </p:val>
                                        </p:tav>
                                        <p:tav tm="100000">
                                          <p:val>
                                            <p:strVal val="#ppt_x"/>
                                          </p:val>
                                        </p:tav>
                                      </p:tavLst>
                                    </p:anim>
                                    <p:anim calcmode="lin" valueType="num">
                                      <p:cBhvr additive="base">
                                        <p:cTn id="50" dur="500" fill="hold"/>
                                        <p:tgtEl>
                                          <p:spTgt spid="798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p:bldP spid="7987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01D3"/>
        </a:solidFill>
        <a:effectLst/>
      </p:bgPr>
    </p:bg>
    <p:spTree>
      <p:nvGrpSpPr>
        <p:cNvPr id="1" name=""/>
        <p:cNvGrpSpPr/>
        <p:nvPr/>
      </p:nvGrpSpPr>
      <p:grpSpPr>
        <a:xfrm>
          <a:off x="0" y="0"/>
          <a:ext cx="0" cy="0"/>
          <a:chOff x="0" y="0"/>
          <a:chExt cx="0" cy="0"/>
        </a:xfrm>
      </p:grpSpPr>
      <p:sp>
        <p:nvSpPr>
          <p:cNvPr id="4101" name="Rectangle 5"/>
          <p:cNvSpPr>
            <a:spLocks noGrp="1" noChangeArrowheads="1"/>
          </p:cNvSpPr>
          <p:nvPr>
            <p:ph type="title"/>
          </p:nvPr>
        </p:nvSpPr>
        <p:spPr>
          <a:xfrm>
            <a:off x="457200" y="292100"/>
            <a:ext cx="8229600" cy="1028700"/>
          </a:xfrm>
        </p:spPr>
        <p:txBody>
          <a:bodyPr/>
          <a:lstStyle/>
          <a:p>
            <a:r>
              <a:rPr lang="it-IT" altLang="it-IT" sz="3600" b="1"/>
              <a:t>        </a:t>
            </a:r>
            <a:r>
              <a:rPr lang="it-IT" altLang="it-IT" sz="1200">
                <a:solidFill>
                  <a:srgbClr val="FFFF00"/>
                </a:solidFill>
              </a:rPr>
              <a:t>Diofanto di Alessandria 200 - 284</a:t>
            </a:r>
            <a:r>
              <a:rPr lang="it-IT" altLang="it-IT"/>
              <a:t> </a:t>
            </a:r>
            <a:r>
              <a:rPr lang="it-IT" altLang="it-IT" sz="3600" b="1"/>
              <a:t> </a:t>
            </a:r>
          </a:p>
        </p:txBody>
      </p:sp>
      <p:sp>
        <p:nvSpPr>
          <p:cNvPr id="4099" name="Rectangle 3"/>
          <p:cNvSpPr>
            <a:spLocks noGrp="1" noChangeArrowheads="1"/>
          </p:cNvSpPr>
          <p:nvPr>
            <p:ph type="body" sz="half" idx="1"/>
          </p:nvPr>
        </p:nvSpPr>
        <p:spPr>
          <a:xfrm>
            <a:off x="1371600" y="838200"/>
            <a:ext cx="7418388" cy="3095625"/>
          </a:xfrm>
        </p:spPr>
        <p:txBody>
          <a:bodyPr/>
          <a:lstStyle/>
          <a:p>
            <a:pPr>
              <a:lnSpc>
                <a:spcPct val="80000"/>
              </a:lnSpc>
              <a:buFontTx/>
              <a:buNone/>
            </a:pPr>
            <a:endParaRPr lang="it-IT" altLang="it-IT" sz="800"/>
          </a:p>
          <a:p>
            <a:pPr>
              <a:lnSpc>
                <a:spcPct val="80000"/>
              </a:lnSpc>
              <a:buFontTx/>
              <a:buNone/>
            </a:pPr>
            <a:endParaRPr lang="it-IT" altLang="it-IT" sz="1400" b="1"/>
          </a:p>
          <a:p>
            <a:pPr>
              <a:lnSpc>
                <a:spcPct val="80000"/>
              </a:lnSpc>
            </a:pPr>
            <a:r>
              <a:rPr lang="it-IT" altLang="it-IT" sz="1800" b="1">
                <a:solidFill>
                  <a:schemeClr val="hlink"/>
                </a:solidFill>
              </a:rPr>
              <a:t>Diofanto</a:t>
            </a:r>
            <a:r>
              <a:rPr lang="it-IT" altLang="it-IT" sz="1800"/>
              <a:t> fu un grande e prolifico matematico dell'antichità.  E’ rimasto nella storia soprattutto per i suoi 13 libri dell'</a:t>
            </a:r>
            <a:r>
              <a:rPr lang="it-IT" altLang="it-IT" sz="1800" b="1">
                <a:solidFill>
                  <a:srgbClr val="9DFF9D"/>
                </a:solidFill>
              </a:rPr>
              <a:t>Arithmetica </a:t>
            </a:r>
            <a:r>
              <a:rPr lang="it-IT" altLang="it-IT" sz="1800"/>
              <a:t> (divulgati da </a:t>
            </a:r>
            <a:r>
              <a:rPr lang="it-IT" altLang="it-IT" sz="1800" b="1">
                <a:solidFill>
                  <a:schemeClr val="hlink"/>
                </a:solidFill>
              </a:rPr>
              <a:t>Hypatia</a:t>
            </a:r>
            <a:r>
              <a:rPr lang="it-IT" altLang="it-IT" sz="1800"/>
              <a:t>) e per l’indovinello matematico inciso sulla sua lapide tombale:</a:t>
            </a:r>
            <a:r>
              <a:rPr lang="it-IT" altLang="it-IT" sz="800"/>
              <a:t>.</a:t>
            </a:r>
          </a:p>
          <a:p>
            <a:pPr>
              <a:lnSpc>
                <a:spcPct val="80000"/>
              </a:lnSpc>
            </a:pPr>
            <a:endParaRPr lang="it-IT" altLang="it-IT" sz="800"/>
          </a:p>
          <a:p>
            <a:pPr lvl="1">
              <a:lnSpc>
                <a:spcPct val="80000"/>
              </a:lnSpc>
              <a:buClr>
                <a:schemeClr val="hlink"/>
              </a:buClr>
              <a:buSzPct val="120000"/>
              <a:buFontTx/>
              <a:buChar char="•"/>
            </a:pPr>
            <a:r>
              <a:rPr lang="it-IT" altLang="it-IT" sz="1600" i="1"/>
              <a:t>Hunc Diophantus habet tumulum qui tempora vitae illius, mira denotat arte tibi. Egit sex tantem juvenie; lanugine malas vestire hinc coepit parte duodecima. Septante uxori post haec sociatur, et anno formosus quinto nascitur inde puer. Semissem aetatis postquam attigit ille paternae, infelix subita morte peremptus obit. Quator aestater genitor lugere superstes cogitur, hinc annos illius assequere</a:t>
            </a:r>
            <a:r>
              <a:rPr lang="it-IT" altLang="it-IT" sz="1600"/>
              <a:t>. </a:t>
            </a:r>
          </a:p>
          <a:p>
            <a:pPr>
              <a:lnSpc>
                <a:spcPct val="80000"/>
              </a:lnSpc>
              <a:buFontTx/>
              <a:buNone/>
            </a:pPr>
            <a:r>
              <a:rPr lang="it-IT" altLang="it-IT" sz="1000"/>
              <a:t> </a:t>
            </a:r>
          </a:p>
        </p:txBody>
      </p:sp>
      <p:sp>
        <p:nvSpPr>
          <p:cNvPr id="4102" name="Rectangle 6"/>
          <p:cNvSpPr>
            <a:spLocks noGrp="1" noChangeArrowheads="1"/>
          </p:cNvSpPr>
          <p:nvPr>
            <p:ph type="body" sz="half" idx="2"/>
          </p:nvPr>
        </p:nvSpPr>
        <p:spPr>
          <a:xfrm>
            <a:off x="1524000" y="3581400"/>
            <a:ext cx="7620000" cy="1873250"/>
          </a:xfrm>
        </p:spPr>
        <p:txBody>
          <a:bodyPr/>
          <a:lstStyle/>
          <a:p>
            <a:pPr>
              <a:lnSpc>
                <a:spcPct val="80000"/>
              </a:lnSpc>
              <a:buFontTx/>
              <a:buNone/>
            </a:pPr>
            <a:endParaRPr lang="it-IT" altLang="it-IT" sz="1400" b="1"/>
          </a:p>
          <a:p>
            <a:pPr>
              <a:lnSpc>
                <a:spcPct val="80000"/>
              </a:lnSpc>
            </a:pPr>
            <a:r>
              <a:rPr lang="it-IT" altLang="it-IT" sz="1600" b="1">
                <a:solidFill>
                  <a:schemeClr val="hlink"/>
                </a:solidFill>
              </a:rPr>
              <a:t>Hypatia</a:t>
            </a:r>
            <a:r>
              <a:rPr lang="it-IT" altLang="it-IT" sz="1600" b="1">
                <a:effectLst/>
                <a:cs typeface="Arial" panose="020B0604020202020204" pitchFamily="34" charset="0"/>
              </a:rPr>
              <a:t> </a:t>
            </a:r>
            <a:r>
              <a:rPr lang="it-IT" altLang="it-IT" sz="1600">
                <a:effectLst/>
                <a:cs typeface="Arial" panose="020B0604020202020204" pitchFamily="34" charset="0"/>
              </a:rPr>
              <a:t>insegnò matematica, filosofia, astronomia e meccanica e la sua casa diventò un centro intellettuale. Nessuno dei suoi scritti (nati come testi per gli studenti) si è conservato; alcuni dei suoi </a:t>
            </a:r>
            <a:r>
              <a:rPr lang="it-IT" altLang="it-IT" sz="1600" b="1">
                <a:solidFill>
                  <a:srgbClr val="9DFF9D"/>
                </a:solidFill>
                <a:effectLst/>
                <a:cs typeface="Arial" panose="020B0604020202020204" pitchFamily="34" charset="0"/>
              </a:rPr>
              <a:t>Commentarii</a:t>
            </a:r>
            <a:r>
              <a:rPr lang="it-IT" altLang="it-IT" sz="1600">
                <a:effectLst/>
                <a:cs typeface="Arial" panose="020B0604020202020204" pitchFamily="34" charset="0"/>
              </a:rPr>
              <a:t> all’</a:t>
            </a:r>
            <a:r>
              <a:rPr lang="it-IT" altLang="it-IT" sz="1600" b="1">
                <a:solidFill>
                  <a:srgbClr val="9DFF9D"/>
                </a:solidFill>
                <a:effectLst/>
                <a:cs typeface="Arial" panose="020B0604020202020204" pitchFamily="34" charset="0"/>
              </a:rPr>
              <a:t>Aritmetica</a:t>
            </a:r>
            <a:r>
              <a:rPr lang="it-IT" altLang="it-IT" sz="1600">
                <a:effectLst/>
                <a:cs typeface="Arial" panose="020B0604020202020204" pitchFamily="34" charset="0"/>
              </a:rPr>
              <a:t> di Diofanto pare siano inseriti nelle opere del padre </a:t>
            </a:r>
            <a:r>
              <a:rPr lang="it-IT" altLang="it-IT" sz="1600" b="1">
                <a:solidFill>
                  <a:schemeClr val="hlink"/>
                </a:solidFill>
                <a:effectLst/>
                <a:cs typeface="Arial" panose="020B0604020202020204" pitchFamily="34" charset="0"/>
              </a:rPr>
              <a:t>Teone</a:t>
            </a:r>
            <a:r>
              <a:rPr lang="it-IT" altLang="it-IT" sz="1600"/>
              <a:t>, </a:t>
            </a:r>
            <a:r>
              <a:rPr lang="it-IT" altLang="it-IT" sz="1600">
                <a:effectLst/>
                <a:cs typeface="Arial" panose="020B0604020202020204" pitchFamily="34" charset="0"/>
              </a:rPr>
              <a:t>famoso  matematico e astronomo. Pagana, seguace di un neoplatonismo più tollerante su base matematica, fu considerata eretica dai cristiani. Nel 412 ad Alessandria (con il patriarca Cirillo) iniziò una persecuzione contro i neoplatonici e gli ebrei; Hypatia si rifiutò di convertirsi e di abbandonare le sue idee, e,  nel 415, fu assassinata in modo brutale.</a:t>
            </a:r>
            <a:endParaRPr lang="it-IT" altLang="it-IT" sz="1800"/>
          </a:p>
          <a:p>
            <a:pPr>
              <a:lnSpc>
                <a:spcPct val="80000"/>
              </a:lnSpc>
              <a:buFontTx/>
              <a:buNone/>
            </a:pPr>
            <a:endParaRPr lang="it-IT" altLang="it-IT" sz="800"/>
          </a:p>
          <a:p>
            <a:pPr>
              <a:lnSpc>
                <a:spcPct val="80000"/>
              </a:lnSpc>
              <a:buFontTx/>
              <a:buNone/>
            </a:pPr>
            <a:r>
              <a:rPr lang="it-IT" altLang="it-IT" sz="1200">
                <a:solidFill>
                  <a:srgbClr val="FFFF00"/>
                </a:solidFill>
              </a:rPr>
              <a:t>Hypatia  di Alessandria 370 - 415</a:t>
            </a:r>
          </a:p>
        </p:txBody>
      </p:sp>
      <p:pic>
        <p:nvPicPr>
          <p:cNvPr id="4104" name="Picture 8" descr="Diofanto di Alessandria"/>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50825" y="333375"/>
            <a:ext cx="9525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Hypatia di Alessandria"/>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04800" y="4800600"/>
            <a:ext cx="9525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 calcmode="lin" valueType="num">
                                      <p:cBhvr additive="base">
                                        <p:cTn id="7"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9">
                                            <p:txEl>
                                              <p:pRg st="4" end="4"/>
                                            </p:txEl>
                                          </p:spTgt>
                                        </p:tgtEl>
                                        <p:attrNameLst>
                                          <p:attrName>style.visibility</p:attrName>
                                        </p:attrNameLst>
                                      </p:cBhvr>
                                      <p:to>
                                        <p:strVal val="visible"/>
                                      </p:to>
                                    </p:set>
                                    <p:anim calcmode="lin" valueType="num">
                                      <p:cBhvr additive="base">
                                        <p:cTn id="1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099">
                                            <p:txEl>
                                              <p:pRg st="5" end="5"/>
                                            </p:txEl>
                                          </p:spTgt>
                                        </p:tgtEl>
                                        <p:attrNameLst>
                                          <p:attrName>style.visibility</p:attrName>
                                        </p:attrNameLst>
                                      </p:cBhvr>
                                      <p:to>
                                        <p:strVal val="visible"/>
                                      </p:to>
                                    </p:set>
                                    <p:anim calcmode="lin" valueType="num">
                                      <p:cBhvr additive="base">
                                        <p:cTn id="1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92100"/>
            <a:ext cx="8002588" cy="1481138"/>
          </a:xfrm>
        </p:spPr>
        <p:txBody>
          <a:bodyPr/>
          <a:lstStyle/>
          <a:p>
            <a:r>
              <a:rPr lang="it-IT" altLang="it-IT" sz="4000"/>
              <a:t>               </a:t>
            </a:r>
            <a:endParaRPr lang="it-IT" altLang="it-IT" sz="4000">
              <a:solidFill>
                <a:schemeClr val="hlink"/>
              </a:solidFill>
            </a:endParaRPr>
          </a:p>
        </p:txBody>
      </p:sp>
      <p:sp>
        <p:nvSpPr>
          <p:cNvPr id="5123" name="Rectangle 3"/>
          <p:cNvSpPr>
            <a:spLocks noGrp="1" noChangeArrowheads="1"/>
          </p:cNvSpPr>
          <p:nvPr>
            <p:ph type="body" idx="1"/>
          </p:nvPr>
        </p:nvSpPr>
        <p:spPr>
          <a:xfrm>
            <a:off x="395288" y="1773238"/>
            <a:ext cx="8229600" cy="3311525"/>
          </a:xfrm>
        </p:spPr>
        <p:txBody>
          <a:bodyPr/>
          <a:lstStyle/>
          <a:p>
            <a:pPr>
              <a:lnSpc>
                <a:spcPct val="80000"/>
              </a:lnSpc>
              <a:buFontTx/>
              <a:buNone/>
            </a:pPr>
            <a:endParaRPr lang="it-IT" altLang="it-IT" sz="2000"/>
          </a:p>
          <a:p>
            <a:pPr>
              <a:lnSpc>
                <a:spcPct val="80000"/>
              </a:lnSpc>
              <a:buFontTx/>
              <a:buNone/>
            </a:pPr>
            <a:r>
              <a:rPr lang="it-IT" altLang="it-IT" sz="2000"/>
              <a:t> </a:t>
            </a:r>
          </a:p>
          <a:p>
            <a:pPr>
              <a:lnSpc>
                <a:spcPct val="80000"/>
              </a:lnSpc>
            </a:pPr>
            <a:r>
              <a:rPr lang="it-IT" altLang="it-IT" sz="1600" i="1"/>
              <a:t>Traduzione:</a:t>
            </a:r>
            <a:endParaRPr lang="it-IT" altLang="it-IT" sz="1600"/>
          </a:p>
          <a:p>
            <a:pPr lvl="1">
              <a:lnSpc>
                <a:spcPct val="80000"/>
              </a:lnSpc>
              <a:buFont typeface="Tahoma" panose="020B0604030504040204" pitchFamily="34" charset="0"/>
              <a:buNone/>
            </a:pPr>
            <a:r>
              <a:rPr lang="it-IT" altLang="it-IT" sz="2000" i="1"/>
              <a:t>    Questa tomba rinchiude Diofanto e, meraviglia! dice matematicamente quanto ha vissuto. Un sesto della sua vita fu l’infanzia, aggiunse un dodicesimo perché le sue guance si coprissero della peluria dell’adolescenza. Dopo un altro settimo della sua vita prese moglie, e dopo cinque anni di matrimonio ebbe un figlio. L’infelice morì improvvisamente quando raggiunse la metà dell’età paterna. Il genitore sopravvissuto fu in lutto per quattro anni e raggiunse infine il termine della propria vita</a:t>
            </a:r>
            <a:r>
              <a:rPr lang="it-IT" altLang="it-IT" sz="2000"/>
              <a:t>.</a:t>
            </a:r>
            <a:r>
              <a:rPr lang="it-IT" altLang="it-IT" sz="24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152400"/>
            <a:ext cx="8686800" cy="1384300"/>
          </a:xfrm>
        </p:spPr>
        <p:txBody>
          <a:bodyPr/>
          <a:lstStyle/>
          <a:p>
            <a:pPr algn="ctr"/>
            <a:r>
              <a:rPr lang="it-IT" altLang="it-IT" b="1"/>
              <a:t>Euclide</a:t>
            </a:r>
          </a:p>
        </p:txBody>
      </p:sp>
      <p:sp>
        <p:nvSpPr>
          <p:cNvPr id="131078" name="Text Box 6"/>
          <p:cNvSpPr txBox="1">
            <a:spLocks noChangeArrowheads="1"/>
          </p:cNvSpPr>
          <p:nvPr>
            <p:ph type="body" sz="half" idx="1"/>
          </p:nvPr>
        </p:nvSpPr>
        <p:spPr>
          <a:xfrm>
            <a:off x="3810000" y="5029200"/>
            <a:ext cx="7273925" cy="2025650"/>
          </a:xfrm>
          <a:noFill/>
          <a:ln/>
        </p:spPr>
        <p:txBody>
          <a:bodyPr/>
          <a:lstStyle/>
          <a:p>
            <a:pPr>
              <a:lnSpc>
                <a:spcPct val="90000"/>
              </a:lnSpc>
            </a:pPr>
            <a:endParaRPr lang="it-IT" altLang="it-IT" sz="2400"/>
          </a:p>
          <a:p>
            <a:pPr>
              <a:lnSpc>
                <a:spcPct val="90000"/>
              </a:lnSpc>
              <a:buFontTx/>
              <a:buNone/>
            </a:pPr>
            <a:endParaRPr lang="it-IT" altLang="it-IT" sz="2400"/>
          </a:p>
          <a:p>
            <a:pPr>
              <a:lnSpc>
                <a:spcPct val="90000"/>
              </a:lnSpc>
              <a:buFontTx/>
              <a:buNone/>
            </a:pPr>
            <a:endParaRPr lang="it-IT" altLang="it-IT" sz="1600"/>
          </a:p>
          <a:p>
            <a:pPr>
              <a:lnSpc>
                <a:spcPct val="90000"/>
              </a:lnSpc>
              <a:buFontTx/>
              <a:buNone/>
            </a:pPr>
            <a:r>
              <a:rPr lang="it-IT" altLang="it-IT" sz="1600">
                <a:hlinkClick r:id="rId2" tooltip="Raffaello Sanzio"/>
              </a:rPr>
              <a:t>Raffaello Sanzio</a:t>
            </a:r>
            <a:r>
              <a:rPr lang="it-IT" altLang="it-IT" sz="1600"/>
              <a:t> </a:t>
            </a:r>
            <a:r>
              <a:rPr lang="it-IT" altLang="it-IT" sz="1600" b="1"/>
              <a:t>Scuola di Atene</a:t>
            </a:r>
            <a:r>
              <a:rPr lang="it-IT" altLang="it-IT" sz="1600"/>
              <a:t>  (</a:t>
            </a:r>
            <a:r>
              <a:rPr lang="it-IT" altLang="it-IT" sz="1600">
                <a:hlinkClick r:id="rId3" tooltip="1509"/>
              </a:rPr>
              <a:t>1509</a:t>
            </a:r>
            <a:r>
              <a:rPr lang="it-IT" altLang="it-IT" sz="1600"/>
              <a:t>)</a:t>
            </a:r>
            <a:r>
              <a:rPr lang="it-IT" altLang="it-IT" sz="2800"/>
              <a:t> </a:t>
            </a:r>
            <a:endParaRPr lang="it-IT" altLang="it-IT" sz="2400"/>
          </a:p>
          <a:p>
            <a:pPr>
              <a:lnSpc>
                <a:spcPct val="90000"/>
              </a:lnSpc>
              <a:buFontTx/>
              <a:buNone/>
            </a:pPr>
            <a:endParaRPr lang="it-IT" altLang="it-IT" sz="2400"/>
          </a:p>
          <a:p>
            <a:pPr>
              <a:lnSpc>
                <a:spcPct val="90000"/>
              </a:lnSpc>
              <a:buFontTx/>
              <a:buNone/>
            </a:pPr>
            <a:r>
              <a:rPr lang="it-IT" altLang="it-IT" sz="2000"/>
              <a:t>  </a:t>
            </a:r>
          </a:p>
          <a:p>
            <a:pPr>
              <a:lnSpc>
                <a:spcPct val="90000"/>
              </a:lnSpc>
              <a:buFontTx/>
              <a:buNone/>
            </a:pPr>
            <a:endParaRPr lang="it-IT" altLang="it-IT" sz="2000"/>
          </a:p>
          <a:p>
            <a:pPr>
              <a:lnSpc>
                <a:spcPct val="90000"/>
              </a:lnSpc>
              <a:buFontTx/>
              <a:buNone/>
            </a:pPr>
            <a:endParaRPr lang="it-IT" altLang="it-IT" sz="1600"/>
          </a:p>
          <a:p>
            <a:pPr>
              <a:lnSpc>
                <a:spcPct val="90000"/>
              </a:lnSpc>
            </a:pPr>
            <a:endParaRPr lang="it-IT" altLang="it-IT" sz="2400"/>
          </a:p>
          <a:p>
            <a:pPr>
              <a:lnSpc>
                <a:spcPct val="90000"/>
              </a:lnSpc>
            </a:pPr>
            <a:endParaRPr lang="it-IT" altLang="it-IT" sz="2800"/>
          </a:p>
        </p:txBody>
      </p:sp>
      <p:pic>
        <p:nvPicPr>
          <p:cNvPr id="131082" name="Picture 10" descr="Una rappresentazione di Euclide di Raffaello Sanzio nella Scuola di Atene del 1509">
            <a:hlinkClick r:id="rId4" tooltip="Una rappresentazione di Euclide di Raffaello Sanzio nella Scuola di Atene del 1509"/>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990600"/>
            <a:ext cx="4464050" cy="518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8"/>
                                        </p:tgtEl>
                                        <p:attrNameLst>
                                          <p:attrName>style.visibility</p:attrName>
                                        </p:attrNameLst>
                                      </p:cBhvr>
                                      <p:to>
                                        <p:strVal val="visible"/>
                                      </p:to>
                                    </p:set>
                                    <p:anim calcmode="lin" valueType="num">
                                      <p:cBhvr additive="base">
                                        <p:cTn id="7" dur="500" fill="hold"/>
                                        <p:tgtEl>
                                          <p:spTgt spid="131078"/>
                                        </p:tgtEl>
                                        <p:attrNameLst>
                                          <p:attrName>ppt_x</p:attrName>
                                        </p:attrNameLst>
                                      </p:cBhvr>
                                      <p:tavLst>
                                        <p:tav tm="0">
                                          <p:val>
                                            <p:strVal val="0-#ppt_w/2"/>
                                          </p:val>
                                        </p:tav>
                                        <p:tav tm="100000">
                                          <p:val>
                                            <p:strVal val="#ppt_x"/>
                                          </p:val>
                                        </p:tav>
                                      </p:tavLst>
                                    </p:anim>
                                    <p:anim calcmode="lin" valueType="num">
                                      <p:cBhvr additive="base">
                                        <p:cTn id="8" dur="500" fill="hold"/>
                                        <p:tgtEl>
                                          <p:spTgt spid="1310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8" grpId="0"/>
    </p:bldLst>
  </p:timing>
</p:sld>
</file>

<file path=ppt/theme/theme1.xml><?xml version="1.0" encoding="utf-8"?>
<a:theme xmlns:a="http://schemas.openxmlformats.org/drawingml/2006/main" name="Oceano">
  <a:themeElements>
    <a:clrScheme name="Oceano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none" strike="noStrike" cap="none" normalizeH="0" baseline="0" smtClean="0">
            <a:ln>
              <a:noFill/>
            </a:ln>
            <a:solidFill>
              <a:schemeClr val="bg2"/>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none" strike="noStrike" cap="none" normalizeH="0" baseline="0" smtClean="0">
            <a:ln>
              <a:noFill/>
            </a:ln>
            <a:solidFill>
              <a:schemeClr val="bg2"/>
            </a:solidFill>
            <a:effectLst/>
            <a:latin typeface="Tahoma" panose="020B0604030504040204" pitchFamily="34" charset="0"/>
          </a:defRPr>
        </a:defPPr>
      </a:lstStyle>
    </a:lnDef>
  </a:objectDefaults>
  <a:extraClrSchemeLst>
    <a:extraClrScheme>
      <a:clrScheme name="Oceano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o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o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o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o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o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o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o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2188</TotalTime>
  <Words>1857</Words>
  <Application>Microsoft Office PowerPoint</Application>
  <PresentationFormat>Presentazione su schermo (4:3)</PresentationFormat>
  <Paragraphs>266</Paragraphs>
  <Slides>27</Slides>
  <Notes>0</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36" baseType="lpstr">
      <vt:lpstr>Arial</vt:lpstr>
      <vt:lpstr>Tahoma</vt:lpstr>
      <vt:lpstr>Wingdings</vt:lpstr>
      <vt:lpstr>Times New Roman</vt:lpstr>
      <vt:lpstr>Mathematica1</vt:lpstr>
      <vt:lpstr>Math1</vt:lpstr>
      <vt:lpstr>BrushScrD</vt:lpstr>
      <vt:lpstr>Oceano</vt:lpstr>
      <vt:lpstr>Microsoft Equation 3.0</vt:lpstr>
      <vt:lpstr>Euclide e Diofanto</vt:lpstr>
      <vt:lpstr>5 MARINAI e 1 SCIMMIA</vt:lpstr>
      <vt:lpstr>da ‘The Saturday Evening Post’  del 6 ottobre 1926  Quesito posto ai lettori da Ben Ames Williams</vt:lpstr>
      <vt:lpstr>N : numero delle noci.  A: numero di noci prese dal primo marinaio di notte B: numero di noci prese dal secondo marinaio di notte   C: numero di noci prese dal terzo marinaio di notte  D: numero di noci prese dal quarto marinaio di notte  E: numero di noci prese dal quinto marinaio di notte  F: numero di noci prese da ciascun marinaio al mattino                     N = 5A + 1                       4A = 5B + 1                       4B = 5C + 1                       4C = 5D + 1                       4D = 5E + 1                       4E = 5F + 1 </vt:lpstr>
      <vt:lpstr>EQUAZIONE DIOFANTINA  di primo grado in due incognite   ax+by=c</vt:lpstr>
      <vt:lpstr>Grande (ultimo) Teorema di Fermat xn+yn=zn</vt:lpstr>
      <vt:lpstr>        Diofanto di Alessandria 200 - 284  </vt:lpstr>
      <vt:lpstr>               </vt:lpstr>
      <vt:lpstr>Euclide</vt:lpstr>
      <vt:lpstr>Presentazione standard di PowerPoint</vt:lpstr>
      <vt:lpstr>Algoritmo di Euclide  Calcola il Massimo Comun Divisore di una coppia di interi  </vt:lpstr>
      <vt:lpstr>Passo 0:          (a=bq+r)    r-1=q0 r0+r1  con  0  r1 &lt; r0           se r1=0       (a,b)=b      se r1&gt;0        (a,b)=(b,a-q0r0)=(b,r1)</vt:lpstr>
      <vt:lpstr>ESEMPIO di AE:  MCD(90,17)</vt:lpstr>
      <vt:lpstr>Algoritmo di Euclide Esteso Calcola MCD(a,b) e lo esprime come combinazione lineare di a e b  </vt:lpstr>
      <vt:lpstr>Idea per trovare u e v: aggiungere due colonne alla Tavola, inserire uk e vk ad ogni passo k, mantenendo sempre vera la condizione     rk = a uk+ b vk  Si parte dalle:                       rk = rk-2 - qk-1rk-1           rk = a uk+ b vk  Si sostituiscono le relazioni                                                                         rk-2 = auk-2 +bvk-2                                                rk-1 = auk-1 +bvk-1   Si ricavano:                                                  uk =  uk-2  -  qk-1uk-1                                 vk  =  vk-2  -  qk-1vk-1  Poiché  a = r-1 = a1+b0 =a u-1 + b v-1 b = r0 = a0+b1= a u0 +b v0 si inizializza con:        u-1 = 1,   v-1 = 0         u0 = 0,    v0 = 1      </vt:lpstr>
      <vt:lpstr>            </vt:lpstr>
      <vt:lpstr>Soluzione dell’equazione diofantina   (*)  ax + by = c</vt:lpstr>
      <vt:lpstr>Esempi</vt:lpstr>
      <vt:lpstr> (°) 1024x - 15625y = 11529 Risolviamo finalmente l’equazione delle noci di cocco  (ENC)      1024 N – 15625 F = 11529</vt:lpstr>
      <vt:lpstr>Vogliamo i minimi valori positivi per cui (X, Y) è una soluzione della (°).  </vt:lpstr>
      <vt:lpstr>Clessidre</vt:lpstr>
      <vt:lpstr>Problemi proposti  Scout, gatti e scatolette </vt:lpstr>
      <vt:lpstr>            </vt:lpstr>
      <vt:lpstr>Tre amici a pesca</vt:lpstr>
      <vt:lpstr>Secchi d’acqua   </vt:lpstr>
      <vt:lpstr>Marinai e Noci di cocco: generalizzazione</vt:lpstr>
      <vt:lpstr>Noci negative?</vt:lpstr>
    </vt:vector>
  </TitlesOfParts>
  <Company>Math.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COMPLESSI</dc:title>
  <dc:creator>Luisella Angela Caire</dc:creator>
  <cp:lastModifiedBy>Francesco Milano</cp:lastModifiedBy>
  <cp:revision>154</cp:revision>
  <cp:lastPrinted>2006-04-04T09:05:31Z</cp:lastPrinted>
  <dcterms:created xsi:type="dcterms:W3CDTF">2006-03-24T08:45:40Z</dcterms:created>
  <dcterms:modified xsi:type="dcterms:W3CDTF">2015-11-23T07:49:11Z</dcterms:modified>
</cp:coreProperties>
</file>