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71" r:id="rId9"/>
    <p:sldId id="263" r:id="rId10"/>
    <p:sldId id="264" r:id="rId11"/>
    <p:sldId id="272" r:id="rId12"/>
    <p:sldId id="265" r:id="rId13"/>
    <p:sldId id="266" r:id="rId14"/>
    <p:sldId id="267" r:id="rId15"/>
    <p:sldId id="268" r:id="rId16"/>
    <p:sldId id="269" r:id="rId17"/>
    <p:sldId id="270" r:id="rId18"/>
    <p:sldId id="273" r:id="rId1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66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554E7-8C08-4310-9D3D-88AFFF5551CE}" type="datetimeFigureOut">
              <a:rPr lang="it-IT" smtClean="0"/>
              <a:t>10/05/2025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10429-49B3-4F61-B34E-E66400032F3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6217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79BA9C-FA12-46B7-B276-36955DC2BB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C967BDC-FB47-46FA-AEC3-13D8360D6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9313EB-E720-4DBB-BE4C-B57F8FCE8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9B49-0560-4E43-ADB7-1B8909BD2934}" type="datetime1">
              <a:rPr lang="it-IT" smtClean="0"/>
              <a:t>10/05/2025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C816FC-24D8-47CF-86E0-278C6CA91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0FF311-0765-4F2B-828D-A25A54BAC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776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063D4F-FB8C-4DFC-B83D-24017D04E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2713F11-1005-4E0C-9B95-E224D65CA3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BA3AD5C-1BE7-4D1E-83D8-1F705987B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C1BA6-6223-4380-AAF3-727CF818FB58}" type="datetime1">
              <a:rPr lang="it-IT" smtClean="0"/>
              <a:t>10/05/2025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51295CC-E7A6-4713-9DA1-7A19BFC01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E03077-6646-4A46-B18A-471F6C4E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176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C3D0505-F4A0-4F40-A6A8-25504AF230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164DBE7-7B7C-4F3C-A7EB-BB89C8120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945B2D-1000-43D5-8BF1-E58164198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FD14-0817-43EF-8432-D76ABE41BB07}" type="datetime1">
              <a:rPr lang="it-IT" smtClean="0"/>
              <a:t>10/05/2025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7D0AEA8-0514-4E45-9819-22FF717FC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384B9F-F76E-4034-B37E-04BA90306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6797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169E6B-DC98-44FB-8098-58A1AA25F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2C6DB0-6AB4-418B-ADD2-79F5DF313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21F9ED3-10F9-4244-8339-D48F70DD9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045EA-48F3-461F-B5CD-D05F2BC28073}" type="datetime1">
              <a:rPr lang="it-IT" smtClean="0"/>
              <a:t>10/05/2025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9F34B1-EE89-4236-AAB2-1B2BA5307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590F87-3FA0-437A-9721-895CA2D1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2544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DF723F-668E-44D6-A3B6-1927D38FD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A696848-6105-4AC9-BB32-FEB45285B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390519-B2AD-4A51-9EBB-CBAD678A8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02FBC-421E-4FC0-BFBE-9490012104DC}" type="datetime1">
              <a:rPr lang="it-IT" smtClean="0"/>
              <a:t>10/05/2025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215CA62-D878-4A8F-AD13-7CE19A58C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A3B1E77-A059-4A82-B341-126A44F7B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09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B5864E-D4BD-4C75-8E62-65F725EC3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7AE196-2107-45D7-8FBD-8BD983DF9C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53AF9AA-32F3-4142-BE10-15E5B60390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5FF4D88-0CE5-41A3-8A22-4052A4D41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F5314-F5DD-471F-BFA8-9F17E3CFBB5C}" type="datetime1">
              <a:rPr lang="it-IT" smtClean="0"/>
              <a:t>10/05/2025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06DF508-629E-4D5B-93B9-B12EDBC78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D6690BF-03E4-48D3-8039-40DAC6ACE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6231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307360-6B04-4B57-B68F-EB4C1C655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3A3D57-9016-4D31-8E05-D3FE87BBC6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EED34E3-6302-43BA-AC2B-322AC5B30C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60F7D39-E8DF-45E3-9858-5AF405BB2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23040D6-9A5D-43AC-AEFC-00A59101E0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207E4A0-A81A-4477-B617-A9D5E4FA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72DC2-3992-4357-A34F-43D376DF3431}" type="datetime1">
              <a:rPr lang="it-IT" smtClean="0"/>
              <a:t>10/05/2025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733E1EA-48C2-4595-A92D-0C7ACD1D6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7E091A2-980E-4D35-BC59-9AA644C58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15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EF3708-FD5D-4059-972E-3E1CF9487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A7DA6F0-2489-4590-91F8-9C635F23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C881E-5289-408A-8831-88703B64FB1D}" type="datetime1">
              <a:rPr lang="it-IT" smtClean="0"/>
              <a:t>10/05/2025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B2DAECD-2ED5-451D-9AE6-4FF88E7B5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416C661-1322-41BB-AB9C-653DB4E94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6901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F50A9AB-F6F0-4658-8ABE-D9F97BE7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EBF14-F4A3-4897-B30B-BA6B7329E997}" type="datetime1">
              <a:rPr lang="it-IT" smtClean="0"/>
              <a:t>10/05/2025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55D9C28-A987-4859-9CE5-2A6DED0A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19FE3F9-7287-4DB8-9CDD-52B2B0D03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8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932135-B3E8-49DB-9BE8-0964A96A5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1077B4-D40E-4328-9457-4321E9F7C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E462ED62-738E-44BE-AF55-99970BE59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2C11C8-FD94-4681-98EE-EF0628ED2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51AC9-6ABA-4F8D-8365-A0B5C0B0E74F}" type="datetime1">
              <a:rPr lang="it-IT" smtClean="0"/>
              <a:t>10/05/2025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864FEB7-B2B5-4893-92CB-EBC788915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4BC793-4785-44C2-8586-2AA526A9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76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E95AE2-2379-4EB1-A778-312D0AD35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5C10124-DBE6-4E50-A424-0F8327B2F8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1AA599D-B1C3-4F40-8A16-3F90FB17A9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977B15-D9F4-423B-B2E7-715C935F0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5A7B7-D44B-40F1-940A-98A85631436C}" type="datetime1">
              <a:rPr lang="it-IT" smtClean="0"/>
              <a:t>10/05/2025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E95BFDE-0E93-464A-B6C5-E9B9E22F0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16AEE78-4786-434A-AEDB-DD263EA25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5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8E664D9-84AB-4F05-BDCD-7981B2E48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C304239-9EBD-4664-9367-C3224FA08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552660C-1AB0-4239-ABD1-D341E34408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D7573-7C85-469B-9ADA-A9DA4BAE4FEF}" type="datetime1">
              <a:rPr lang="it-IT" smtClean="0"/>
              <a:t>10/05/2025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5980D22-DF2E-452F-BC12-2EA58EC5DF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2C1F50A-2FEB-4C40-A35F-426C520E18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7CF72-88AE-42E3-9158-D8B1E1F38C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0245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7.png"/><Relationship Id="rId9" Type="http://schemas.openxmlformats.org/officeDocument/2006/relationships/image" Target="../media/image6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6.png"/><Relationship Id="rId4" Type="http://schemas.openxmlformats.org/officeDocument/2006/relationships/image" Target="../media/image6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73.wmf"/><Relationship Id="rId3" Type="http://schemas.openxmlformats.org/officeDocument/2006/relationships/image" Target="../media/image67.wmf"/><Relationship Id="rId7" Type="http://schemas.openxmlformats.org/officeDocument/2006/relationships/image" Target="../media/image69.wmf"/><Relationship Id="rId12" Type="http://schemas.openxmlformats.org/officeDocument/2006/relationships/oleObject" Target="../embeddings/oleObject19.bin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72.emf"/><Relationship Id="rId5" Type="http://schemas.openxmlformats.org/officeDocument/2006/relationships/image" Target="../media/image68.wmf"/><Relationship Id="rId15" Type="http://schemas.openxmlformats.org/officeDocument/2006/relationships/image" Target="../media/image74.wmf"/><Relationship Id="rId10" Type="http://schemas.openxmlformats.org/officeDocument/2006/relationships/image" Target="../media/image71.png"/><Relationship Id="rId4" Type="http://schemas.openxmlformats.org/officeDocument/2006/relationships/oleObject" Target="../embeddings/oleObject16.bin"/><Relationship Id="rId9" Type="http://schemas.openxmlformats.org/officeDocument/2006/relationships/image" Target="../media/image70.wmf"/><Relationship Id="rId14" Type="http://schemas.openxmlformats.org/officeDocument/2006/relationships/oleObject" Target="../embeddings/oleObject20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2" Type="http://schemas.openxmlformats.org/officeDocument/2006/relationships/image" Target="../media/image7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85.png"/><Relationship Id="rId18" Type="http://schemas.openxmlformats.org/officeDocument/2006/relationships/image" Target="../media/image88.png"/><Relationship Id="rId3" Type="http://schemas.openxmlformats.org/officeDocument/2006/relationships/image" Target="../media/image77.wmf"/><Relationship Id="rId7" Type="http://schemas.openxmlformats.org/officeDocument/2006/relationships/image" Target="../media/image80.wmf"/><Relationship Id="rId12" Type="http://schemas.openxmlformats.org/officeDocument/2006/relationships/image" Target="../media/image84.png"/><Relationship Id="rId17" Type="http://schemas.openxmlformats.org/officeDocument/2006/relationships/image" Target="../media/image870.png"/><Relationship Id="rId2" Type="http://schemas.openxmlformats.org/officeDocument/2006/relationships/oleObject" Target="../embeddings/oleObject2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83.png"/><Relationship Id="rId5" Type="http://schemas.openxmlformats.org/officeDocument/2006/relationships/image" Target="../media/image79.png"/><Relationship Id="rId15" Type="http://schemas.openxmlformats.org/officeDocument/2006/relationships/image" Target="../media/image87.png"/><Relationship Id="rId10" Type="http://schemas.openxmlformats.org/officeDocument/2006/relationships/image" Target="../media/image82.png"/><Relationship Id="rId4" Type="http://schemas.openxmlformats.org/officeDocument/2006/relationships/image" Target="../media/image78.png"/><Relationship Id="rId9" Type="http://schemas.openxmlformats.org/officeDocument/2006/relationships/image" Target="../media/image81.wmf"/><Relationship Id="rId14" Type="http://schemas.openxmlformats.org/officeDocument/2006/relationships/image" Target="../media/image8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2.png"/><Relationship Id="rId4" Type="http://schemas.openxmlformats.org/officeDocument/2006/relationships/image" Target="../media/image9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8.bin"/><Relationship Id="rId3" Type="http://schemas.openxmlformats.org/officeDocument/2006/relationships/image" Target="../media/image14.wmf"/><Relationship Id="rId7" Type="http://schemas.openxmlformats.org/officeDocument/2006/relationships/oleObject" Target="../embeddings/oleObject4.bin"/><Relationship Id="rId12" Type="http://schemas.openxmlformats.org/officeDocument/2006/relationships/oleObject" Target="../embeddings/oleObject7.bin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wmf"/><Relationship Id="rId11" Type="http://schemas.openxmlformats.org/officeDocument/2006/relationships/image" Target="../media/image17.wmf"/><Relationship Id="rId5" Type="http://schemas.openxmlformats.org/officeDocument/2006/relationships/oleObject" Target="../embeddings/oleObject3.bin"/><Relationship Id="rId15" Type="http://schemas.openxmlformats.org/officeDocument/2006/relationships/image" Target="../media/image19.png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5.bin"/><Relationship Id="rId1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0.wmf"/><Relationship Id="rId7" Type="http://schemas.openxmlformats.org/officeDocument/2006/relationships/image" Target="../media/image23.png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0.bin"/><Relationship Id="rId9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7" Type="http://schemas.openxmlformats.org/officeDocument/2006/relationships/image" Target="../media/image20.wmf"/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0.png"/><Relationship Id="rId3" Type="http://schemas.openxmlformats.org/officeDocument/2006/relationships/image" Target="../media/image36.wmf"/><Relationship Id="rId7" Type="http://schemas.openxmlformats.org/officeDocument/2006/relationships/image" Target="../media/image36.png"/><Relationship Id="rId12" Type="http://schemas.openxmlformats.org/officeDocument/2006/relationships/image" Target="../media/image39.png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21.wmf"/><Relationship Id="rId5" Type="http://schemas.openxmlformats.org/officeDocument/2006/relationships/image" Target="../media/image37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13.bin"/><Relationship Id="rId9" Type="http://schemas.openxmlformats.org/officeDocument/2006/relationships/image" Target="../media/image3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98E22C2B-1F72-4F71-899C-1D6E862512AF}"/>
              </a:ext>
            </a:extLst>
          </p:cNvPr>
          <p:cNvSpPr/>
          <p:nvPr/>
        </p:nvSpPr>
        <p:spPr>
          <a:xfrm>
            <a:off x="116194" y="0"/>
            <a:ext cx="11698356" cy="7127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it-IT" sz="2400" b="1" dirty="0" err="1">
                <a:solidFill>
                  <a:srgbClr val="FF0000"/>
                </a:solidFill>
                <a:sym typeface="Symbol" panose="05050102010706020507" pitchFamily="18" charset="2"/>
              </a:rPr>
              <a:t>Chemometrics</a:t>
            </a:r>
            <a:r>
              <a:rPr lang="it-IT" sz="2400" b="1" dirty="0">
                <a:solidFill>
                  <a:srgbClr val="FF0000"/>
                </a:solidFill>
                <a:sym typeface="Symbol" panose="05050102010706020507" pitchFamily="18" charset="2"/>
              </a:rPr>
              <a:t> - </a:t>
            </a:r>
            <a:r>
              <a:rPr lang="it-IT" sz="2400" b="1" dirty="0" err="1">
                <a:solidFill>
                  <a:srgbClr val="FF0000"/>
                </a:solidFill>
                <a:sym typeface="Symbol" panose="05050102010706020507" pitchFamily="18" charset="2"/>
              </a:rPr>
              <a:t>formulas</a:t>
            </a:r>
            <a:r>
              <a:rPr lang="it-IT" sz="2400" b="1" dirty="0">
                <a:solidFill>
                  <a:srgbClr val="FF0000"/>
                </a:solidFill>
                <a:sym typeface="Symbol" panose="05050102010706020507" pitchFamily="18" charset="2"/>
              </a:rPr>
              <a:t> and tests, 1</a:t>
            </a:r>
            <a:r>
              <a:rPr lang="it-IT" sz="2400" b="1" baseline="30000" dirty="0">
                <a:solidFill>
                  <a:srgbClr val="FF0000"/>
                </a:solidFill>
                <a:sym typeface="Symbol" panose="05050102010706020507" pitchFamily="18" charset="2"/>
              </a:rPr>
              <a:t>st</a:t>
            </a:r>
            <a:r>
              <a:rPr lang="it-IT" sz="2400" b="1" dirty="0">
                <a:solidFill>
                  <a:srgbClr val="FF0000"/>
                </a:solidFill>
                <a:sym typeface="Symbol" panose="05050102010706020507" pitchFamily="18" charset="2"/>
              </a:rPr>
              <a:t> part</a:t>
            </a:r>
          </a:p>
          <a:p>
            <a:pPr algn="ctr">
              <a:lnSpc>
                <a:spcPct val="114000"/>
              </a:lnSpc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Probability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density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function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(PDF):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expectation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,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mean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,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variance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,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skewness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,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kurtosis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,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entropy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	2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(Non central) moment-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generating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function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(MGF),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covariance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	3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Confidence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interval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for a single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mean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-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frequentist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approach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	4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Confidence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interval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for the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difference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between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means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–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frequentist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approach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	5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Credible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interval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for the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mean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–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Bayesian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approach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	6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Hypothesis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testing: single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mean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,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difference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between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two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means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	7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Hypothesis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testing: single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variance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,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difference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between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two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variances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	8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Two one-sided t-test (TOST) for equivalence testing	9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en-US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Outliers – parametric tests	 10</a:t>
            </a: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endParaRPr lang="en-US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Outliers – non parametric tests	 11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en-US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Multiple comparison between variances – parametric/non parametric tests	 12</a:t>
            </a: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endParaRPr lang="en-US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One-way ANOVA	 13</a:t>
            </a:r>
          </a:p>
          <a:p>
            <a:pPr algn="just">
              <a:lnSpc>
                <a:spcPct val="114000"/>
              </a:lnSpc>
              <a:tabLst>
                <a:tab pos="11390313" algn="l"/>
              </a:tabLst>
            </a:pPr>
            <a:endParaRPr lang="en-US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Multiple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comparison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between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means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– parametric tests	 16</a:t>
            </a: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endParaRPr lang="it-IT" sz="8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  <a:tabLst>
                <a:tab pos="11215688" algn="l"/>
              </a:tabLst>
            </a:pP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Multiple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comparison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between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means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– non parametric tests: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Kruskal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-Wallis test e Dunn test	 17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9C0485A-FF17-418B-A6F9-055A21FD9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6504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8E0BF97A-F98A-447C-9106-B761E60A2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10</a:t>
            </a:fld>
            <a:endParaRPr lang="it-IT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5BDE62E0-FD2F-40E6-BABD-A37C4088DD02}"/>
              </a:ext>
            </a:extLst>
          </p:cNvPr>
          <p:cNvSpPr/>
          <p:nvPr/>
        </p:nvSpPr>
        <p:spPr>
          <a:xfrm>
            <a:off x="4453851" y="47540"/>
            <a:ext cx="3284297" cy="4563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200" b="1" dirty="0" err="1">
                <a:solidFill>
                  <a:srgbClr val="FF0000"/>
                </a:solidFill>
              </a:rPr>
              <a:t>Outliers</a:t>
            </a:r>
            <a:r>
              <a:rPr lang="it-IT" sz="2200" b="1" dirty="0">
                <a:solidFill>
                  <a:srgbClr val="FF0000"/>
                </a:solidFill>
              </a:rPr>
              <a:t> – parametric tests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FBA0D6A8-E2BC-48A9-BA52-141773F86430}"/>
              </a:ext>
            </a:extLst>
          </p:cNvPr>
          <p:cNvSpPr/>
          <p:nvPr/>
        </p:nvSpPr>
        <p:spPr>
          <a:xfrm>
            <a:off x="134142" y="565951"/>
            <a:ext cx="4802251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Dixon’s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Q test -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statistics</a:t>
            </a:r>
            <a:endParaRPr lang="en-US" dirty="0">
              <a:solidFill>
                <a:srgbClr val="003366"/>
              </a:solidFill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D05176B8-CAD0-47D8-9DC2-9424161DF807}"/>
              </a:ext>
            </a:extLst>
          </p:cNvPr>
          <p:cNvCxnSpPr>
            <a:cxnSpLocks/>
          </p:cNvCxnSpPr>
          <p:nvPr/>
        </p:nvCxnSpPr>
        <p:spPr>
          <a:xfrm>
            <a:off x="6002694" y="714951"/>
            <a:ext cx="0" cy="594519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4">
            <a:extLst>
              <a:ext uri="{FF2B5EF4-FFF2-40B4-BE49-F238E27FC236}">
                <a16:creationId xmlns:a16="http://schemas.microsoft.com/office/drawing/2014/main" id="{45A603C0-D9D7-472A-A4B1-7CE3FF1D2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74" y="1065623"/>
            <a:ext cx="1514232" cy="689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5359536A-3A96-4267-B177-9317727FEB96}"/>
              </a:ext>
            </a:extLst>
          </p:cNvPr>
          <p:cNvSpPr/>
          <p:nvPr/>
        </p:nvSpPr>
        <p:spPr>
          <a:xfrm>
            <a:off x="1657706" y="1117490"/>
            <a:ext cx="1289196" cy="637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single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outlier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(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left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)</a:t>
            </a:r>
            <a:endParaRPr lang="en-US" sz="1600" dirty="0">
              <a:solidFill>
                <a:srgbClr val="003366"/>
              </a:solidFill>
            </a:endParaRP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3F0E895D-476E-4C7A-A6A7-F4A13E9B3B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79" y="2014347"/>
            <a:ext cx="1571625" cy="762000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3FDBE5F0-3F38-4464-A4F5-86E989194F27}"/>
              </a:ext>
            </a:extLst>
          </p:cNvPr>
          <p:cNvSpPr/>
          <p:nvPr/>
        </p:nvSpPr>
        <p:spPr>
          <a:xfrm>
            <a:off x="1696454" y="2110544"/>
            <a:ext cx="3540483" cy="637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one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outlier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on the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evaluated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,</a:t>
            </a:r>
          </a:p>
          <a:p>
            <a:pPr algn="just">
              <a:lnSpc>
                <a:spcPct val="114000"/>
              </a:lnSpc>
            </a:pP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one on the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other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endParaRPr lang="en-US" sz="1600" dirty="0">
              <a:solidFill>
                <a:srgbClr val="003366"/>
              </a:solidFill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05EFCAAD-A7A3-449F-B4F3-3CF2EF3DCE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419" y="2982699"/>
            <a:ext cx="1533525" cy="704850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379537F-61F5-4F09-990D-E799A3B960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8712" y="3884511"/>
            <a:ext cx="1390650" cy="619125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57603F3E-88B1-43F9-9649-78C60C581AD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8712" y="4752449"/>
            <a:ext cx="1514475" cy="714375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18F539BF-B73E-4083-8E2F-45CA1321A4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8712" y="5687644"/>
            <a:ext cx="1466850" cy="762000"/>
          </a:xfrm>
          <a:prstGeom prst="rect">
            <a:avLst/>
          </a:prstGeom>
        </p:spPr>
      </p:pic>
      <p:sp>
        <p:nvSpPr>
          <p:cNvPr id="14" name="Rettangolo 13">
            <a:extLst>
              <a:ext uri="{FF2B5EF4-FFF2-40B4-BE49-F238E27FC236}">
                <a16:creationId xmlns:a16="http://schemas.microsoft.com/office/drawing/2014/main" id="{2168E19C-F249-4EA1-9A75-036707EFB845}"/>
              </a:ext>
            </a:extLst>
          </p:cNvPr>
          <p:cNvSpPr/>
          <p:nvPr/>
        </p:nvSpPr>
        <p:spPr>
          <a:xfrm>
            <a:off x="1652944" y="3035465"/>
            <a:ext cx="2914291" cy="637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one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outlier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on the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evaluated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,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two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on the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other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endParaRPr lang="en-US" sz="1600" dirty="0">
              <a:solidFill>
                <a:srgbClr val="003366"/>
              </a:solidFill>
            </a:endParaRP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E65DDEF5-BABA-4999-846A-071332C1E5AC}"/>
              </a:ext>
            </a:extLst>
          </p:cNvPr>
          <p:cNvSpPr/>
          <p:nvPr/>
        </p:nvSpPr>
        <p:spPr>
          <a:xfrm>
            <a:off x="1652943" y="3865897"/>
            <a:ext cx="2914291" cy="637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two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outliers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on the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evaluated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, none on the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other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endParaRPr lang="en-US" sz="1600" dirty="0">
              <a:solidFill>
                <a:srgbClr val="003366"/>
              </a:solidFill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EE01DA09-C37B-473D-AA5D-E8CA6C8A0454}"/>
              </a:ext>
            </a:extLst>
          </p:cNvPr>
          <p:cNvSpPr/>
          <p:nvPr/>
        </p:nvSpPr>
        <p:spPr>
          <a:xfrm>
            <a:off x="1652942" y="4766275"/>
            <a:ext cx="2914291" cy="637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two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outliers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on the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evaluated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, one on the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other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endParaRPr lang="en-US" sz="1600" dirty="0">
              <a:solidFill>
                <a:srgbClr val="003366"/>
              </a:solidFill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66364FC2-B9C8-4C63-B5FE-3BCF08408C9A}"/>
              </a:ext>
            </a:extLst>
          </p:cNvPr>
          <p:cNvSpPr/>
          <p:nvPr/>
        </p:nvSpPr>
        <p:spPr>
          <a:xfrm>
            <a:off x="1643610" y="5737851"/>
            <a:ext cx="2914291" cy="637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two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outliers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on the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evaluated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,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two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on the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other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endParaRPr lang="en-US" sz="1600" dirty="0">
              <a:solidFill>
                <a:srgbClr val="003366"/>
              </a:solidFill>
            </a:endParaRP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B8D01F54-7ABC-46F8-AEC1-D4F1CB34E88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84672" y="1135434"/>
            <a:ext cx="1276350" cy="714375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99BE5230-186C-4A30-9887-B3295942725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319091" y="1194441"/>
            <a:ext cx="1285875" cy="628650"/>
          </a:xfrm>
          <a:prstGeom prst="rect">
            <a:avLst/>
          </a:prstGeom>
        </p:spPr>
      </p:pic>
      <p:sp>
        <p:nvSpPr>
          <p:cNvPr id="20" name="Rettangolo 19">
            <a:extLst>
              <a:ext uri="{FF2B5EF4-FFF2-40B4-BE49-F238E27FC236}">
                <a16:creationId xmlns:a16="http://schemas.microsoft.com/office/drawing/2014/main" id="{1C9A193E-1AE8-4C36-9DE8-5A14A04CC045}"/>
              </a:ext>
            </a:extLst>
          </p:cNvPr>
          <p:cNvSpPr/>
          <p:nvPr/>
        </p:nvSpPr>
        <p:spPr>
          <a:xfrm>
            <a:off x="6184672" y="643763"/>
            <a:ext cx="4802251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Grubbs’ test for one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outlier</a:t>
            </a: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05A75297-DFD3-47F5-9B81-61A3543EE8D7}"/>
              </a:ext>
            </a:extLst>
          </p:cNvPr>
          <p:cNvSpPr/>
          <p:nvPr/>
        </p:nvSpPr>
        <p:spPr>
          <a:xfrm>
            <a:off x="7573579" y="1173751"/>
            <a:ext cx="1416701" cy="637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single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outlier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on the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left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endParaRPr lang="en-US" sz="1600" dirty="0">
              <a:solidFill>
                <a:srgbClr val="003366"/>
              </a:solidFill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10C28A6B-CE59-48CA-B5AF-B46AA6C319C2}"/>
              </a:ext>
            </a:extLst>
          </p:cNvPr>
          <p:cNvSpPr/>
          <p:nvPr/>
        </p:nvSpPr>
        <p:spPr>
          <a:xfrm>
            <a:off x="10652601" y="1173751"/>
            <a:ext cx="1540520" cy="637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single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outlier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on the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right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endParaRPr lang="en-US" sz="1600" dirty="0">
              <a:solidFill>
                <a:srgbClr val="003366"/>
              </a:solidFill>
            </a:endParaRPr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51DEC54A-655A-4640-8C11-F3BEC2EDF715}"/>
              </a:ext>
            </a:extLst>
          </p:cNvPr>
          <p:cNvSpPr/>
          <p:nvPr/>
        </p:nvSpPr>
        <p:spPr>
          <a:xfrm>
            <a:off x="6184671" y="2200293"/>
            <a:ext cx="4802251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Grubbs’ test for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two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outliers</a:t>
            </a:r>
            <a:endParaRPr lang="en-US" dirty="0">
              <a:solidFill>
                <a:srgbClr val="003366"/>
              </a:solidFill>
            </a:endParaRPr>
          </a:p>
        </p:txBody>
      </p:sp>
      <p:pic>
        <p:nvPicPr>
          <p:cNvPr id="33" name="Immagine 32">
            <a:extLst>
              <a:ext uri="{FF2B5EF4-FFF2-40B4-BE49-F238E27FC236}">
                <a16:creationId xmlns:a16="http://schemas.microsoft.com/office/drawing/2014/main" id="{EA4B6BF6-EF65-478C-A575-971CF0F189B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204031" y="2730280"/>
            <a:ext cx="2088698" cy="1067817"/>
          </a:xfrm>
          <a:prstGeom prst="rect">
            <a:avLst/>
          </a:prstGeom>
        </p:spPr>
      </p:pic>
      <p:sp>
        <p:nvSpPr>
          <p:cNvPr id="34" name="Rettangolo 33">
            <a:extLst>
              <a:ext uri="{FF2B5EF4-FFF2-40B4-BE49-F238E27FC236}">
                <a16:creationId xmlns:a16="http://schemas.microsoft.com/office/drawing/2014/main" id="{D60B11C6-99F7-4C05-B3AC-CE6A4E1F5385}"/>
              </a:ext>
            </a:extLst>
          </p:cNvPr>
          <p:cNvSpPr/>
          <p:nvPr/>
        </p:nvSpPr>
        <p:spPr>
          <a:xfrm>
            <a:off x="8281929" y="2989514"/>
            <a:ext cx="3540483" cy="35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one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outlier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on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each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endParaRPr lang="en-US" sz="1600" dirty="0">
              <a:solidFill>
                <a:srgbClr val="003366"/>
              </a:solidFill>
            </a:endParaRPr>
          </a:p>
        </p:txBody>
      </p:sp>
      <p:pic>
        <p:nvPicPr>
          <p:cNvPr id="35" name="Immagine 34">
            <a:extLst>
              <a:ext uri="{FF2B5EF4-FFF2-40B4-BE49-F238E27FC236}">
                <a16:creationId xmlns:a16="http://schemas.microsoft.com/office/drawing/2014/main" id="{1DE7B63D-9CE1-4283-A910-24656C9EE80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84671" y="3972372"/>
            <a:ext cx="3486150" cy="981075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891B8563-27EA-490B-B104-5ECD93BD10E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208543" y="5507417"/>
            <a:ext cx="3590925" cy="981075"/>
          </a:xfrm>
          <a:prstGeom prst="rect">
            <a:avLst/>
          </a:prstGeom>
        </p:spPr>
      </p:pic>
      <p:sp>
        <p:nvSpPr>
          <p:cNvPr id="43" name="Rettangolo 42">
            <a:extLst>
              <a:ext uri="{FF2B5EF4-FFF2-40B4-BE49-F238E27FC236}">
                <a16:creationId xmlns:a16="http://schemas.microsoft.com/office/drawing/2014/main" id="{3B3431C1-8EED-46B7-A00E-6D18133B40B6}"/>
              </a:ext>
            </a:extLst>
          </p:cNvPr>
          <p:cNvSpPr/>
          <p:nvPr/>
        </p:nvSpPr>
        <p:spPr>
          <a:xfrm>
            <a:off x="9795687" y="4271925"/>
            <a:ext cx="2382467" cy="35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two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outliers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on the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left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endParaRPr lang="en-US" sz="1600" dirty="0">
              <a:solidFill>
                <a:srgbClr val="003366"/>
              </a:solidFill>
            </a:endParaRPr>
          </a:p>
        </p:txBody>
      </p:sp>
      <p:sp>
        <p:nvSpPr>
          <p:cNvPr id="44" name="Rettangolo 43">
            <a:extLst>
              <a:ext uri="{FF2B5EF4-FFF2-40B4-BE49-F238E27FC236}">
                <a16:creationId xmlns:a16="http://schemas.microsoft.com/office/drawing/2014/main" id="{CBE34D8E-6993-4F1A-9B9F-52AA822B08EE}"/>
              </a:ext>
            </a:extLst>
          </p:cNvPr>
          <p:cNvSpPr/>
          <p:nvPr/>
        </p:nvSpPr>
        <p:spPr>
          <a:xfrm>
            <a:off x="9795687" y="5819443"/>
            <a:ext cx="2382467" cy="637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two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outliers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on the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right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tail</a:t>
            </a:r>
            <a:endParaRPr lang="en-US" sz="16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951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72D841B4-529D-414D-9598-76D10BC46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11</a:t>
            </a:fld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A0A1161-91CC-4074-A88D-A3B1D82EBB51}"/>
              </a:ext>
            </a:extLst>
          </p:cNvPr>
          <p:cNvSpPr/>
          <p:nvPr/>
        </p:nvSpPr>
        <p:spPr>
          <a:xfrm>
            <a:off x="4203923" y="-19816"/>
            <a:ext cx="3802066" cy="4563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200" b="1" dirty="0" err="1">
                <a:solidFill>
                  <a:srgbClr val="FF0000"/>
                </a:solidFill>
              </a:rPr>
              <a:t>Outliers</a:t>
            </a:r>
            <a:r>
              <a:rPr lang="it-IT" sz="2200" b="1" dirty="0">
                <a:solidFill>
                  <a:srgbClr val="FF0000"/>
                </a:solidFill>
              </a:rPr>
              <a:t> – non parametric tests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F01F371B-C5E3-4CCE-8D81-C425190B3C5E}"/>
              </a:ext>
            </a:extLst>
          </p:cNvPr>
          <p:cNvSpPr/>
          <p:nvPr/>
        </p:nvSpPr>
        <p:spPr>
          <a:xfrm>
            <a:off x="192648" y="714951"/>
            <a:ext cx="4727882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Tukey’s Box-and-Whisker plot </a:t>
            </a:r>
            <a:r>
              <a:rPr lang="en-US" dirty="0">
                <a:solidFill>
                  <a:srgbClr val="003366"/>
                </a:solidFill>
                <a:sym typeface="Symbol" panose="05050102010706020507" pitchFamily="18" charset="2"/>
              </a:rPr>
              <a:t>with box length = inter-quartile range (IQR = Q3 – Q1)</a:t>
            </a:r>
            <a:endParaRPr lang="it-IT" dirty="0">
              <a:solidFill>
                <a:srgbClr val="003366"/>
              </a:solidFill>
              <a:sym typeface="Symbol" panose="05050102010706020507" pitchFamily="18" charset="2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0E7090F-9F68-4B21-9975-B1EB3FF6F4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355" y="1727327"/>
            <a:ext cx="3990175" cy="3786854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467A427F-5635-4264-8B06-F8F3E03177EB}"/>
              </a:ext>
            </a:extLst>
          </p:cNvPr>
          <p:cNvSpPr/>
          <p:nvPr/>
        </p:nvSpPr>
        <p:spPr>
          <a:xfrm>
            <a:off x="6104956" y="714951"/>
            <a:ext cx="4802251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Median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Absolute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Deviation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(MAD)</a:t>
            </a:r>
            <a:endParaRPr lang="en-US" dirty="0">
              <a:solidFill>
                <a:srgbClr val="003366"/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71280CD-227D-4CA9-BF8E-2D2CA79A11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4956" y="1931066"/>
            <a:ext cx="1809750" cy="362894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FE78D39A-92AE-4385-ADF4-60389A48CB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235093"/>
            <a:ext cx="3130988" cy="438150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2A30B047-8BD0-4A2C-B35E-D3A153BD8CB9}"/>
              </a:ext>
            </a:extLst>
          </p:cNvPr>
          <p:cNvSpPr/>
          <p:nvPr/>
        </p:nvSpPr>
        <p:spPr>
          <a:xfrm>
            <a:off x="6093849" y="3251422"/>
            <a:ext cx="33698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3225800" algn="l"/>
              </a:tabLs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susp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outl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Median(X)| / MAD &gt; 5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3F5557DD-3081-452E-92B4-87355ADAD881}"/>
              </a:ext>
            </a:extLst>
          </p:cNvPr>
          <p:cNvSpPr/>
          <p:nvPr/>
        </p:nvSpPr>
        <p:spPr>
          <a:xfrm>
            <a:off x="6104956" y="2829916"/>
            <a:ext cx="1721744" cy="357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reject</a:t>
            </a:r>
            <a:r>
              <a:rPr lang="it-IT" sz="16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1600" dirty="0" err="1">
                <a:solidFill>
                  <a:srgbClr val="003366"/>
                </a:solidFill>
                <a:sym typeface="Symbol" panose="05050102010706020507" pitchFamily="18" charset="2"/>
              </a:rPr>
              <a:t>criterion</a:t>
            </a:r>
            <a:endParaRPr lang="en-US" sz="1600" dirty="0">
              <a:solidFill>
                <a:srgbClr val="003366"/>
              </a:solidFill>
            </a:endParaRP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63B1A1D2-65D3-40A8-91CC-500E40F607CB}"/>
              </a:ext>
            </a:extLst>
          </p:cNvPr>
          <p:cNvCxnSpPr>
            <a:cxnSpLocks/>
          </p:cNvCxnSpPr>
          <p:nvPr/>
        </p:nvCxnSpPr>
        <p:spPr>
          <a:xfrm>
            <a:off x="6002694" y="714951"/>
            <a:ext cx="0" cy="594519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F41660E-786E-4F21-94E1-BAD9318A2E82}"/>
              </a:ext>
            </a:extLst>
          </p:cNvPr>
          <p:cNvSpPr txBox="1"/>
          <p:nvPr/>
        </p:nvSpPr>
        <p:spPr>
          <a:xfrm>
            <a:off x="189723" y="5711355"/>
            <a:ext cx="57107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lower and upper adjacent values usually represent values located at Q1 – 1.5 IQR and Q3 + 1.5 IQR, respectively</a:t>
            </a:r>
          </a:p>
        </p:txBody>
      </p:sp>
    </p:spTree>
    <p:extLst>
      <p:ext uri="{BB962C8B-B14F-4D97-AF65-F5344CB8AC3E}">
        <p14:creationId xmlns:p14="http://schemas.microsoft.com/office/powerpoint/2010/main" val="2526148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27B203D-239C-4444-8449-BF12B0065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12</a:t>
            </a:fld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F9FE1702-3E33-4929-B62F-8891C6EEA6F1}"/>
              </a:ext>
            </a:extLst>
          </p:cNvPr>
          <p:cNvSpPr/>
          <p:nvPr/>
        </p:nvSpPr>
        <p:spPr>
          <a:xfrm>
            <a:off x="362339" y="93306"/>
            <a:ext cx="52469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sym typeface="Symbol" panose="05050102010706020507" pitchFamily="18" charset="2"/>
              </a:rPr>
              <a:t>Multiple comparison between variances parametric tests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F8B5F608-6338-42D8-A0E0-69FF94282FBD}"/>
              </a:ext>
            </a:extLst>
          </p:cNvPr>
          <p:cNvSpPr/>
          <p:nvPr/>
        </p:nvSpPr>
        <p:spPr>
          <a:xfrm>
            <a:off x="6582746" y="93306"/>
            <a:ext cx="524691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sym typeface="Symbol" panose="05050102010706020507" pitchFamily="18" charset="2"/>
              </a:rPr>
              <a:t>Multiple comparison between variances non-parametric test</a:t>
            </a:r>
            <a:endParaRPr lang="it-IT" sz="2200" b="1" dirty="0">
              <a:solidFill>
                <a:srgbClr val="FF0000"/>
              </a:solidFill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F4697AED-4ABE-4862-94E7-14D3E188ACCC}"/>
              </a:ext>
            </a:extLst>
          </p:cNvPr>
          <p:cNvCxnSpPr>
            <a:cxnSpLocks/>
          </p:cNvCxnSpPr>
          <p:nvPr/>
        </p:nvCxnSpPr>
        <p:spPr>
          <a:xfrm>
            <a:off x="6096000" y="93306"/>
            <a:ext cx="0" cy="657034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ttangolo 5">
            <a:extLst>
              <a:ext uri="{FF2B5EF4-FFF2-40B4-BE49-F238E27FC236}">
                <a16:creationId xmlns:a16="http://schemas.microsoft.com/office/drawing/2014/main" id="{1A1991FA-9792-4CC5-97D2-FCE20DC0418F}"/>
              </a:ext>
            </a:extLst>
          </p:cNvPr>
          <p:cNvSpPr/>
          <p:nvPr/>
        </p:nvSpPr>
        <p:spPr>
          <a:xfrm>
            <a:off x="124810" y="1075272"/>
            <a:ext cx="4802251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Hartley’s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(F-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max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) test -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statistic</a:t>
            </a:r>
            <a:endParaRPr lang="en-US" dirty="0">
              <a:solidFill>
                <a:srgbClr val="003366"/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43BA1656-AF49-4F62-A065-0E01C8C3D3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94" y="1641834"/>
            <a:ext cx="1613444" cy="842576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209D0387-104B-4B50-9805-719E0ABC4DE7}"/>
              </a:ext>
            </a:extLst>
          </p:cNvPr>
          <p:cNvSpPr/>
          <p:nvPr/>
        </p:nvSpPr>
        <p:spPr>
          <a:xfrm>
            <a:off x="124810" y="2988372"/>
            <a:ext cx="4802251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Bartlett’s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test –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statistic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(k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variances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)</a:t>
            </a:r>
            <a:endParaRPr lang="en-US" dirty="0">
              <a:solidFill>
                <a:srgbClr val="003366"/>
              </a:solidFill>
            </a:endParaRP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FE20BBA1-DE0D-4A8C-AE6F-8E7034C2BE21}"/>
              </a:ext>
            </a:extLst>
          </p:cNvPr>
          <p:cNvGrpSpPr/>
          <p:nvPr/>
        </p:nvGrpSpPr>
        <p:grpSpPr>
          <a:xfrm>
            <a:off x="134141" y="3610704"/>
            <a:ext cx="5771559" cy="1009233"/>
            <a:chOff x="152941" y="3527221"/>
            <a:chExt cx="5771559" cy="1009233"/>
          </a:xfrm>
        </p:grpSpPr>
        <p:pic>
          <p:nvPicPr>
            <p:cNvPr id="11" name="Immagine 10">
              <a:extLst>
                <a:ext uri="{FF2B5EF4-FFF2-40B4-BE49-F238E27FC236}">
                  <a16:creationId xmlns:a16="http://schemas.microsoft.com/office/drawing/2014/main" id="{0613B411-4209-4E92-8725-2B7FE2E9B8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4896" y="3527221"/>
              <a:ext cx="3653258" cy="1009233"/>
            </a:xfrm>
            <a:prstGeom prst="rect">
              <a:avLst/>
            </a:prstGeom>
          </p:spPr>
        </p:pic>
        <p:sp>
          <p:nvSpPr>
            <p:cNvPr id="12" name="Rettangolo 11">
              <a:extLst>
                <a:ext uri="{FF2B5EF4-FFF2-40B4-BE49-F238E27FC236}">
                  <a16:creationId xmlns:a16="http://schemas.microsoft.com/office/drawing/2014/main" id="{C67C69B9-779C-4EE0-94D9-40E02D4536F9}"/>
                </a:ext>
              </a:extLst>
            </p:cNvPr>
            <p:cNvSpPr/>
            <p:nvPr/>
          </p:nvSpPr>
          <p:spPr>
            <a:xfrm>
              <a:off x="152941" y="3712258"/>
              <a:ext cx="581954" cy="4480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just">
                <a:lnSpc>
                  <a:spcPct val="114000"/>
                </a:lnSpc>
              </a:pPr>
              <a:r>
                <a:rPr lang="en-US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 =</a:t>
              </a:r>
            </a:p>
          </p:txBody>
        </p:sp>
        <p:sp>
          <p:nvSpPr>
            <p:cNvPr id="13" name="Rettangolo 12">
              <a:extLst>
                <a:ext uri="{FF2B5EF4-FFF2-40B4-BE49-F238E27FC236}">
                  <a16:creationId xmlns:a16="http://schemas.microsoft.com/office/drawing/2014/main" id="{42B50838-9082-430F-96E9-195A6EFC54B1}"/>
                </a:ext>
              </a:extLst>
            </p:cNvPr>
            <p:cNvSpPr/>
            <p:nvPr/>
          </p:nvSpPr>
          <p:spPr>
            <a:xfrm>
              <a:off x="4388154" y="3655617"/>
              <a:ext cx="367408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</a:t>
              </a:r>
              <a:endParaRPr lang="it-IT" sz="2600" dirty="0"/>
            </a:p>
          </p:txBody>
        </p:sp>
        <p:pic>
          <p:nvPicPr>
            <p:cNvPr id="14" name="Immagine 13">
              <a:extLst>
                <a:ext uri="{FF2B5EF4-FFF2-40B4-BE49-F238E27FC236}">
                  <a16:creationId xmlns:a16="http://schemas.microsoft.com/office/drawing/2014/main" id="{D6A9CE53-49DB-4A39-9E9D-B4765A55F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17943" y="3643399"/>
              <a:ext cx="1206557" cy="565310"/>
            </a:xfrm>
            <a:prstGeom prst="rect">
              <a:avLst/>
            </a:prstGeom>
          </p:spPr>
        </p:pic>
      </p:grpSp>
      <p:pic>
        <p:nvPicPr>
          <p:cNvPr id="15" name="Immagine 14">
            <a:extLst>
              <a:ext uri="{FF2B5EF4-FFF2-40B4-BE49-F238E27FC236}">
                <a16:creationId xmlns:a16="http://schemas.microsoft.com/office/drawing/2014/main" id="{E6813037-A2F7-4E03-A836-9336F18DA06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6694" y="4726478"/>
            <a:ext cx="1151692" cy="800786"/>
          </a:xfrm>
          <a:prstGeom prst="rect">
            <a:avLst/>
          </a:prstGeom>
        </p:spPr>
      </p:pic>
      <p:sp>
        <p:nvSpPr>
          <p:cNvPr id="17" name="Rettangolo 16">
            <a:extLst>
              <a:ext uri="{FF2B5EF4-FFF2-40B4-BE49-F238E27FC236}">
                <a16:creationId xmlns:a16="http://schemas.microsoft.com/office/drawing/2014/main" id="{B8883208-12F9-443D-86A5-E60E31BD8D01}"/>
              </a:ext>
            </a:extLst>
          </p:cNvPr>
          <p:cNvSpPr/>
          <p:nvPr/>
        </p:nvSpPr>
        <p:spPr>
          <a:xfrm>
            <a:off x="6195622" y="1075272"/>
            <a:ext cx="4802251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Levene’s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test –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statistic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(k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variances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)</a:t>
            </a:r>
            <a:endParaRPr lang="en-US" dirty="0">
              <a:solidFill>
                <a:srgbClr val="003366"/>
              </a:solidFill>
            </a:endParaRP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D6365102-A3D9-4573-A3EC-C5881C23BCF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95622" y="1642800"/>
            <a:ext cx="4651971" cy="1068834"/>
          </a:xfrm>
          <a:prstGeom prst="rect">
            <a:avLst/>
          </a:prstGeom>
        </p:spPr>
      </p:pic>
      <p:pic>
        <p:nvPicPr>
          <p:cNvPr id="19" name="Immagine 18">
            <a:extLst>
              <a:ext uri="{FF2B5EF4-FFF2-40B4-BE49-F238E27FC236}">
                <a16:creationId xmlns:a16="http://schemas.microsoft.com/office/drawing/2014/main" id="{0198CF15-D8B7-4B0A-85B1-F16B6EA768B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97357" y="3054278"/>
            <a:ext cx="2076756" cy="445857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C7BAF36F-1028-4990-A11D-8E4558A5AF5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95622" y="3838717"/>
            <a:ext cx="2200607" cy="960671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B6227195-6B88-49C6-B26C-5C701FC1214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197411" y="4972120"/>
            <a:ext cx="2500993" cy="935154"/>
          </a:xfrm>
          <a:prstGeom prst="rect">
            <a:avLst/>
          </a:prstGeom>
        </p:spPr>
      </p:pic>
      <p:sp>
        <p:nvSpPr>
          <p:cNvPr id="22" name="Rettangolo 21">
            <a:extLst>
              <a:ext uri="{FF2B5EF4-FFF2-40B4-BE49-F238E27FC236}">
                <a16:creationId xmlns:a16="http://schemas.microsoft.com/office/drawing/2014/main" id="{A838699B-36E9-44B4-AE26-C40533F89295}"/>
              </a:ext>
            </a:extLst>
          </p:cNvPr>
          <p:cNvSpPr/>
          <p:nvPr/>
        </p:nvSpPr>
        <p:spPr>
          <a:xfrm>
            <a:off x="10913788" y="1872524"/>
            <a:ext cx="36740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</a:t>
            </a:r>
            <a:endParaRPr lang="it-IT" sz="2600" dirty="0"/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9E7963E4-3FA5-4BC0-8546-85C4EDD3C7AF}"/>
              </a:ext>
            </a:extLst>
          </p:cNvPr>
          <p:cNvSpPr/>
          <p:nvPr/>
        </p:nvSpPr>
        <p:spPr>
          <a:xfrm>
            <a:off x="11193027" y="1904072"/>
            <a:ext cx="933269" cy="4480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k-1,N-k</a:t>
            </a:r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38B0EBB5-A233-41A8-9328-26007C6AD6D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1558" y="5633805"/>
            <a:ext cx="2905125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539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55EFFEB-D30B-49D6-AC8B-3A9AAF04B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13</a:t>
            </a:fld>
            <a:endParaRPr lang="it-IT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1369567C-996D-4653-A4FE-1FF16283A20B}"/>
              </a:ext>
            </a:extLst>
          </p:cNvPr>
          <p:cNvSpPr/>
          <p:nvPr/>
        </p:nvSpPr>
        <p:spPr>
          <a:xfrm>
            <a:off x="849749" y="153958"/>
            <a:ext cx="104925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One-way ANOVA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B9F8BD31-6A78-4FFF-BACB-0E8689B87101}"/>
              </a:ext>
            </a:extLst>
          </p:cNvPr>
          <p:cNvSpPr/>
          <p:nvPr/>
        </p:nvSpPr>
        <p:spPr>
          <a:xfrm>
            <a:off x="227446" y="688423"/>
            <a:ext cx="2823661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Fixed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effects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ANOVA model </a:t>
            </a:r>
            <a:endParaRPr lang="en-US" dirty="0">
              <a:solidFill>
                <a:srgbClr val="003366"/>
              </a:solidFill>
            </a:endParaRP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3A072F0E-302A-4783-9AD2-81277628D1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446" y="1105773"/>
            <a:ext cx="5124450" cy="1028700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B7FFDB6A-84D2-4F58-A1CC-91EC7F672CD5}"/>
              </a:ext>
            </a:extLst>
          </p:cNvPr>
          <p:cNvSpPr/>
          <p:nvPr/>
        </p:nvSpPr>
        <p:spPr>
          <a:xfrm>
            <a:off x="227445" y="2256954"/>
            <a:ext cx="4802251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Formulations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of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hypothesis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tests</a:t>
            </a:r>
            <a:endParaRPr lang="en-US" dirty="0">
              <a:solidFill>
                <a:srgbClr val="003366"/>
              </a:solidFill>
            </a:endParaRP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C0D324B4-CEF2-429E-A3B4-012ED72D67BC}"/>
              </a:ext>
            </a:extLst>
          </p:cNvPr>
          <p:cNvGrpSpPr/>
          <p:nvPr/>
        </p:nvGrpSpPr>
        <p:grpSpPr>
          <a:xfrm>
            <a:off x="418504" y="2805213"/>
            <a:ext cx="5719264" cy="904166"/>
            <a:chOff x="395536" y="899428"/>
            <a:chExt cx="4752528" cy="904166"/>
          </a:xfrm>
        </p:grpSpPr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id="{328FCFD7-9C03-49C7-9DAB-46FC4BE722AF}"/>
                </a:ext>
              </a:extLst>
            </p:cNvPr>
            <p:cNvSpPr txBox="1"/>
            <p:nvPr/>
          </p:nvSpPr>
          <p:spPr>
            <a:xfrm>
              <a:off x="539552" y="908720"/>
              <a:ext cx="46085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003366"/>
                  </a:solidFill>
                </a:rPr>
                <a:t>H</a:t>
              </a:r>
              <a:r>
                <a:rPr lang="it-IT" sz="2000" baseline="-25000" dirty="0">
                  <a:solidFill>
                    <a:srgbClr val="003366"/>
                  </a:solidFill>
                </a:rPr>
                <a:t>0</a:t>
              </a:r>
              <a:r>
                <a:rPr lang="it-IT" sz="2000" dirty="0">
                  <a:solidFill>
                    <a:srgbClr val="003366"/>
                  </a:solidFill>
                </a:rPr>
                <a:t> :  </a:t>
              </a:r>
              <a:r>
                <a:rPr lang="it-IT" sz="2000" dirty="0">
                  <a:solidFill>
                    <a:srgbClr val="003366"/>
                  </a:solidFill>
                  <a:sym typeface="Symbol" panose="05050102010706020507" pitchFamily="18" charset="2"/>
                </a:rPr>
                <a:t></a:t>
              </a:r>
              <a:r>
                <a:rPr lang="it-IT" sz="2000" baseline="-25000" dirty="0">
                  <a:solidFill>
                    <a:srgbClr val="003366"/>
                  </a:solidFill>
                  <a:sym typeface="Symbol" panose="05050102010706020507" pitchFamily="18" charset="2"/>
                </a:rPr>
                <a:t>1</a:t>
              </a:r>
              <a:r>
                <a:rPr lang="it-IT" sz="2000" dirty="0">
                  <a:solidFill>
                    <a:srgbClr val="003366"/>
                  </a:solidFill>
                  <a:sym typeface="Symbol" panose="05050102010706020507" pitchFamily="18" charset="2"/>
                </a:rPr>
                <a:t> = </a:t>
              </a:r>
              <a:r>
                <a:rPr lang="it-IT" sz="2000" baseline="-25000" dirty="0">
                  <a:solidFill>
                    <a:srgbClr val="003366"/>
                  </a:solidFill>
                  <a:sym typeface="Symbol" panose="05050102010706020507" pitchFamily="18" charset="2"/>
                </a:rPr>
                <a:t>2</a:t>
              </a:r>
              <a:r>
                <a:rPr lang="it-IT" sz="2000" dirty="0">
                  <a:solidFill>
                    <a:srgbClr val="003366"/>
                  </a:solidFill>
                  <a:sym typeface="Symbol" panose="05050102010706020507" pitchFamily="18" charset="2"/>
                </a:rPr>
                <a:t> =…… = </a:t>
              </a:r>
              <a:r>
                <a:rPr lang="it-IT" sz="2000" baseline="-25000" dirty="0">
                  <a:solidFill>
                    <a:srgbClr val="003366"/>
                  </a:solidFill>
                  <a:sym typeface="Symbol" panose="05050102010706020507" pitchFamily="18" charset="2"/>
                </a:rPr>
                <a:t>i</a:t>
              </a:r>
              <a:r>
                <a:rPr lang="it-IT" sz="2000" dirty="0">
                  <a:solidFill>
                    <a:srgbClr val="003366"/>
                  </a:solidFill>
                  <a:sym typeface="Symbol" panose="05050102010706020507" pitchFamily="18" charset="2"/>
                </a:rPr>
                <a:t>  = … = </a:t>
              </a:r>
              <a:r>
                <a:rPr lang="it-IT" sz="2000" baseline="-25000" dirty="0">
                  <a:solidFill>
                    <a:srgbClr val="003366"/>
                  </a:solidFill>
                  <a:sym typeface="Symbol" panose="05050102010706020507" pitchFamily="18" charset="2"/>
                </a:rPr>
                <a:t>h </a:t>
              </a:r>
              <a:r>
                <a:rPr lang="it-IT" sz="2000" dirty="0">
                  <a:solidFill>
                    <a:srgbClr val="003366"/>
                  </a:solidFill>
                  <a:sym typeface="Symbol" panose="05050102010706020507" pitchFamily="18" charset="2"/>
                </a:rPr>
                <a:t>=</a:t>
              </a:r>
              <a:r>
                <a:rPr lang="it-IT" sz="2000" b="1" dirty="0">
                  <a:solidFill>
                    <a:srgbClr val="003366"/>
                  </a:solidFill>
                  <a:sym typeface="Symbol" panose="05050102010706020507" pitchFamily="18" charset="2"/>
                </a:rPr>
                <a:t> </a:t>
              </a:r>
              <a:r>
                <a:rPr lang="it-IT" sz="2000" b="1" dirty="0">
                  <a:solidFill>
                    <a:srgbClr val="FF0000"/>
                  </a:solidFill>
                  <a:sym typeface="Symbol" panose="05050102010706020507" pitchFamily="18" charset="2"/>
                </a:rPr>
                <a:t> </a:t>
              </a:r>
              <a:endParaRPr lang="it-IT" sz="2000" b="1" dirty="0">
                <a:solidFill>
                  <a:srgbClr val="FF0000"/>
                </a:solidFill>
              </a:endParaRPr>
            </a:p>
          </p:txBody>
        </p:sp>
        <p:grpSp>
          <p:nvGrpSpPr>
            <p:cNvPr id="13" name="Gruppo 12">
              <a:extLst>
                <a:ext uri="{FF2B5EF4-FFF2-40B4-BE49-F238E27FC236}">
                  <a16:creationId xmlns:a16="http://schemas.microsoft.com/office/drawing/2014/main" id="{9D5924B7-846B-4B20-B585-BDCE460359BC}"/>
                </a:ext>
              </a:extLst>
            </p:cNvPr>
            <p:cNvGrpSpPr/>
            <p:nvPr/>
          </p:nvGrpSpPr>
          <p:grpSpPr>
            <a:xfrm>
              <a:off x="395536" y="899428"/>
              <a:ext cx="4248472" cy="904166"/>
              <a:chOff x="395536" y="908720"/>
              <a:chExt cx="4248472" cy="904166"/>
            </a:xfrm>
          </p:grpSpPr>
          <p:sp>
            <p:nvSpPr>
              <p:cNvPr id="14" name="CasellaDiTesto 13">
                <a:extLst>
                  <a:ext uri="{FF2B5EF4-FFF2-40B4-BE49-F238E27FC236}">
                    <a16:creationId xmlns:a16="http://schemas.microsoft.com/office/drawing/2014/main" id="{7603C831-36D0-4796-A363-779D453040DA}"/>
                  </a:ext>
                </a:extLst>
              </p:cNvPr>
              <p:cNvSpPr txBox="1"/>
              <p:nvPr/>
            </p:nvSpPr>
            <p:spPr>
              <a:xfrm>
                <a:off x="539552" y="1412776"/>
                <a:ext cx="41044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>
                    <a:solidFill>
                      <a:srgbClr val="003366"/>
                    </a:solidFill>
                  </a:rPr>
                  <a:t>H</a:t>
                </a:r>
                <a:r>
                  <a:rPr lang="it-IT" sz="2000" baseline="-25000" dirty="0">
                    <a:solidFill>
                      <a:srgbClr val="003366"/>
                    </a:solidFill>
                  </a:rPr>
                  <a:t>1</a:t>
                </a:r>
                <a:r>
                  <a:rPr lang="it-IT" sz="2000" dirty="0">
                    <a:solidFill>
                      <a:srgbClr val="003366"/>
                    </a:solidFill>
                  </a:rPr>
                  <a:t> : H</a:t>
                </a:r>
                <a:r>
                  <a:rPr lang="it-IT" sz="2000" baseline="-25000" dirty="0">
                    <a:solidFill>
                      <a:srgbClr val="003366"/>
                    </a:solidFill>
                  </a:rPr>
                  <a:t>0</a:t>
                </a:r>
                <a:r>
                  <a:rPr lang="it-IT" sz="2000" dirty="0">
                    <a:solidFill>
                      <a:srgbClr val="003366"/>
                    </a:solidFill>
                  </a:rPr>
                  <a:t> </a:t>
                </a:r>
                <a:r>
                  <a:rPr lang="it-IT" dirty="0" err="1">
                    <a:solidFill>
                      <a:srgbClr val="003366"/>
                    </a:solidFill>
                  </a:rPr>
                  <a:t>is</a:t>
                </a:r>
                <a:r>
                  <a:rPr lang="it-IT" dirty="0">
                    <a:solidFill>
                      <a:srgbClr val="003366"/>
                    </a:solidFill>
                  </a:rPr>
                  <a:t> </a:t>
                </a:r>
                <a:r>
                  <a:rPr lang="it-IT" dirty="0" err="1">
                    <a:solidFill>
                      <a:srgbClr val="003366"/>
                    </a:solidFill>
                  </a:rPr>
                  <a:t>not</a:t>
                </a:r>
                <a:r>
                  <a:rPr lang="it-IT" dirty="0">
                    <a:solidFill>
                      <a:srgbClr val="003366"/>
                    </a:solidFill>
                  </a:rPr>
                  <a:t> </a:t>
                </a:r>
                <a:r>
                  <a:rPr lang="it-IT" dirty="0" err="1">
                    <a:solidFill>
                      <a:srgbClr val="003366"/>
                    </a:solidFill>
                  </a:rPr>
                  <a:t>true</a:t>
                </a:r>
                <a:r>
                  <a:rPr lang="it-IT" dirty="0">
                    <a:solidFill>
                      <a:srgbClr val="003366"/>
                    </a:solidFill>
                  </a:rPr>
                  <a:t> for </a:t>
                </a:r>
                <a:r>
                  <a:rPr lang="it-IT" dirty="0" err="1">
                    <a:solidFill>
                      <a:srgbClr val="FF0000"/>
                    </a:solidFill>
                  </a:rPr>
                  <a:t>at</a:t>
                </a:r>
                <a:r>
                  <a:rPr lang="it-IT" dirty="0">
                    <a:solidFill>
                      <a:srgbClr val="FF0000"/>
                    </a:solidFill>
                  </a:rPr>
                  <a:t> </a:t>
                </a:r>
                <a:r>
                  <a:rPr lang="it-IT" dirty="0" err="1">
                    <a:solidFill>
                      <a:srgbClr val="FF0000"/>
                    </a:solidFill>
                  </a:rPr>
                  <a:t>least</a:t>
                </a:r>
                <a:r>
                  <a:rPr lang="it-IT" dirty="0">
                    <a:solidFill>
                      <a:srgbClr val="FF0000"/>
                    </a:solidFill>
                  </a:rPr>
                  <a:t> one </a:t>
                </a:r>
                <a:r>
                  <a:rPr lang="it-IT" dirty="0" err="1">
                    <a:solidFill>
                      <a:srgbClr val="FF0000"/>
                    </a:solidFill>
                  </a:rPr>
                  <a:t>couple</a:t>
                </a:r>
                <a:r>
                  <a:rPr lang="it-IT" dirty="0">
                    <a:solidFill>
                      <a:srgbClr val="FF0000"/>
                    </a:solidFill>
                  </a:rPr>
                  <a:t> of </a:t>
                </a:r>
                <a:r>
                  <a:rPr lang="it-IT" dirty="0" err="1">
                    <a:solidFill>
                      <a:srgbClr val="FF0000"/>
                    </a:solidFill>
                  </a:rPr>
                  <a:t>values</a:t>
                </a:r>
                <a:endParaRPr lang="it-IT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Parentesi graffa aperta 14">
                <a:extLst>
                  <a:ext uri="{FF2B5EF4-FFF2-40B4-BE49-F238E27FC236}">
                    <a16:creationId xmlns:a16="http://schemas.microsoft.com/office/drawing/2014/main" id="{47E5048A-4E0B-41DC-B844-929B7A29840F}"/>
                  </a:ext>
                </a:extLst>
              </p:cNvPr>
              <p:cNvSpPr/>
              <p:nvPr/>
            </p:nvSpPr>
            <p:spPr>
              <a:xfrm>
                <a:off x="395536" y="908720"/>
                <a:ext cx="144016" cy="873388"/>
              </a:xfrm>
              <a:prstGeom prst="leftBrac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sz="2200">
                  <a:solidFill>
                    <a:srgbClr val="003366"/>
                  </a:solidFill>
                </a:endParaRPr>
              </a:p>
            </p:txBody>
          </p:sp>
        </p:grpSp>
      </p:grp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107A70B6-6D8E-4D8D-9F25-24D939572FE1}"/>
              </a:ext>
            </a:extLst>
          </p:cNvPr>
          <p:cNvCxnSpPr>
            <a:cxnSpLocks/>
          </p:cNvCxnSpPr>
          <p:nvPr/>
        </p:nvCxnSpPr>
        <p:spPr>
          <a:xfrm>
            <a:off x="5825412" y="688423"/>
            <a:ext cx="0" cy="59752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A20E7D84-2ED9-426C-9D25-09D68489683F}"/>
              </a:ext>
            </a:extLst>
          </p:cNvPr>
          <p:cNvGrpSpPr/>
          <p:nvPr/>
        </p:nvGrpSpPr>
        <p:grpSpPr>
          <a:xfrm>
            <a:off x="418504" y="4062824"/>
            <a:ext cx="5124731" cy="904166"/>
            <a:chOff x="395536" y="899428"/>
            <a:chExt cx="4752528" cy="904166"/>
          </a:xfrm>
        </p:grpSpPr>
        <p:sp>
          <p:nvSpPr>
            <p:cNvPr id="19" name="CasellaDiTesto 18">
              <a:extLst>
                <a:ext uri="{FF2B5EF4-FFF2-40B4-BE49-F238E27FC236}">
                  <a16:creationId xmlns:a16="http://schemas.microsoft.com/office/drawing/2014/main" id="{CBEBABA5-E176-409E-9A8D-F27B12364EF4}"/>
                </a:ext>
              </a:extLst>
            </p:cNvPr>
            <p:cNvSpPr txBox="1"/>
            <p:nvPr/>
          </p:nvSpPr>
          <p:spPr>
            <a:xfrm>
              <a:off x="539552" y="908720"/>
              <a:ext cx="46085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003366"/>
                  </a:solidFill>
                </a:rPr>
                <a:t>H</a:t>
              </a:r>
              <a:r>
                <a:rPr lang="it-IT" sz="2000" baseline="-25000" dirty="0">
                  <a:solidFill>
                    <a:srgbClr val="003366"/>
                  </a:solidFill>
                </a:rPr>
                <a:t>0</a:t>
              </a:r>
              <a:r>
                <a:rPr lang="it-IT" sz="2000" dirty="0">
                  <a:solidFill>
                    <a:srgbClr val="003366"/>
                  </a:solidFill>
                </a:rPr>
                <a:t> :  </a:t>
              </a:r>
              <a:r>
                <a:rPr lang="el-GR" sz="2000" dirty="0">
                  <a:solidFill>
                    <a:srgbClr val="0033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α</a:t>
              </a:r>
              <a:r>
                <a:rPr lang="it-IT" sz="2000" baseline="-25000" dirty="0">
                  <a:solidFill>
                    <a:srgbClr val="003366"/>
                  </a:solidFill>
                  <a:sym typeface="Symbol" panose="05050102010706020507" pitchFamily="18" charset="2"/>
                </a:rPr>
                <a:t>1</a:t>
              </a:r>
              <a:r>
                <a:rPr lang="it-IT" sz="2000" dirty="0">
                  <a:solidFill>
                    <a:srgbClr val="003366"/>
                  </a:solidFill>
                  <a:sym typeface="Symbol" panose="05050102010706020507" pitchFamily="18" charset="2"/>
                </a:rPr>
                <a:t> = </a:t>
              </a:r>
              <a:r>
                <a:rPr lang="el-GR" sz="2000" dirty="0">
                  <a:solidFill>
                    <a:srgbClr val="0033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α </a:t>
              </a:r>
              <a:r>
                <a:rPr lang="it-IT" sz="2000" baseline="-25000" dirty="0">
                  <a:solidFill>
                    <a:srgbClr val="003366"/>
                  </a:solidFill>
                  <a:sym typeface="Symbol" panose="05050102010706020507" pitchFamily="18" charset="2"/>
                </a:rPr>
                <a:t>2</a:t>
              </a:r>
              <a:r>
                <a:rPr lang="it-IT" sz="2000" dirty="0">
                  <a:solidFill>
                    <a:srgbClr val="003366"/>
                  </a:solidFill>
                  <a:sym typeface="Symbol" panose="05050102010706020507" pitchFamily="18" charset="2"/>
                </a:rPr>
                <a:t> =…… = </a:t>
              </a:r>
              <a:r>
                <a:rPr lang="el-GR" sz="2000" dirty="0">
                  <a:solidFill>
                    <a:srgbClr val="0033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α </a:t>
              </a:r>
              <a:r>
                <a:rPr lang="it-IT" sz="2000" baseline="-25000" dirty="0">
                  <a:solidFill>
                    <a:srgbClr val="003366"/>
                  </a:solidFill>
                  <a:sym typeface="Symbol" panose="05050102010706020507" pitchFamily="18" charset="2"/>
                </a:rPr>
                <a:t>i</a:t>
              </a:r>
              <a:r>
                <a:rPr lang="it-IT" sz="2000" dirty="0">
                  <a:solidFill>
                    <a:srgbClr val="003366"/>
                  </a:solidFill>
                  <a:sym typeface="Symbol" panose="05050102010706020507" pitchFamily="18" charset="2"/>
                </a:rPr>
                <a:t>  = … = </a:t>
              </a:r>
              <a:r>
                <a:rPr lang="el-GR" sz="2000" dirty="0">
                  <a:solidFill>
                    <a:srgbClr val="0033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α </a:t>
              </a:r>
              <a:r>
                <a:rPr lang="it-IT" sz="2000" baseline="-25000" dirty="0">
                  <a:solidFill>
                    <a:srgbClr val="003366"/>
                  </a:solidFill>
                  <a:sym typeface="Symbol" panose="05050102010706020507" pitchFamily="18" charset="2"/>
                </a:rPr>
                <a:t>h </a:t>
              </a:r>
              <a:r>
                <a:rPr lang="it-IT" sz="2000" dirty="0">
                  <a:solidFill>
                    <a:srgbClr val="003366"/>
                  </a:solidFill>
                  <a:sym typeface="Symbol" panose="05050102010706020507" pitchFamily="18" charset="2"/>
                </a:rPr>
                <a:t>=</a:t>
              </a:r>
              <a:r>
                <a:rPr lang="it-IT" sz="2000" b="1" dirty="0">
                  <a:solidFill>
                    <a:srgbClr val="003366"/>
                  </a:solidFill>
                  <a:sym typeface="Symbol" panose="05050102010706020507" pitchFamily="18" charset="2"/>
                </a:rPr>
                <a:t> </a:t>
              </a:r>
              <a:r>
                <a:rPr lang="it-IT" sz="2000" dirty="0">
                  <a:solidFill>
                    <a:srgbClr val="003366"/>
                  </a:solidFill>
                  <a:cs typeface="Times New Roman" panose="02020603050405020304" pitchFamily="18" charset="0"/>
                  <a:sym typeface="Symbol" panose="05050102010706020507" pitchFamily="18" charset="2"/>
                </a:rPr>
                <a:t>0</a:t>
              </a:r>
              <a:r>
                <a:rPr lang="it-IT" sz="2000" b="1" dirty="0">
                  <a:solidFill>
                    <a:srgbClr val="003366"/>
                  </a:solidFill>
                  <a:sym typeface="Symbol" panose="05050102010706020507" pitchFamily="18" charset="2"/>
                </a:rPr>
                <a:t> </a:t>
              </a:r>
              <a:endParaRPr lang="it-IT" sz="2000" b="1" dirty="0">
                <a:solidFill>
                  <a:srgbClr val="003366"/>
                </a:solidFill>
              </a:endParaRPr>
            </a:p>
          </p:txBody>
        </p:sp>
        <p:grpSp>
          <p:nvGrpSpPr>
            <p:cNvPr id="20" name="Gruppo 19">
              <a:extLst>
                <a:ext uri="{FF2B5EF4-FFF2-40B4-BE49-F238E27FC236}">
                  <a16:creationId xmlns:a16="http://schemas.microsoft.com/office/drawing/2014/main" id="{0D1C864E-488D-4472-B561-C7948DD8989B}"/>
                </a:ext>
              </a:extLst>
            </p:cNvPr>
            <p:cNvGrpSpPr/>
            <p:nvPr/>
          </p:nvGrpSpPr>
          <p:grpSpPr>
            <a:xfrm>
              <a:off x="395536" y="899428"/>
              <a:ext cx="4248472" cy="904166"/>
              <a:chOff x="395536" y="908720"/>
              <a:chExt cx="4248472" cy="904166"/>
            </a:xfrm>
          </p:grpSpPr>
          <p:sp>
            <p:nvSpPr>
              <p:cNvPr id="21" name="CasellaDiTesto 20">
                <a:extLst>
                  <a:ext uri="{FF2B5EF4-FFF2-40B4-BE49-F238E27FC236}">
                    <a16:creationId xmlns:a16="http://schemas.microsoft.com/office/drawing/2014/main" id="{908F57FF-487B-4AA8-8B30-27B26F5D49DF}"/>
                  </a:ext>
                </a:extLst>
              </p:cNvPr>
              <p:cNvSpPr txBox="1"/>
              <p:nvPr/>
            </p:nvSpPr>
            <p:spPr>
              <a:xfrm>
                <a:off x="539552" y="1412776"/>
                <a:ext cx="410445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>
                    <a:solidFill>
                      <a:srgbClr val="003366"/>
                    </a:solidFill>
                  </a:rPr>
                  <a:t>H</a:t>
                </a:r>
                <a:r>
                  <a:rPr lang="it-IT" sz="2000" baseline="-25000" dirty="0">
                    <a:solidFill>
                      <a:srgbClr val="003366"/>
                    </a:solidFill>
                  </a:rPr>
                  <a:t>1</a:t>
                </a:r>
                <a:r>
                  <a:rPr lang="it-IT" sz="2000" dirty="0">
                    <a:solidFill>
                      <a:srgbClr val="003366"/>
                    </a:solidFill>
                  </a:rPr>
                  <a:t> : </a:t>
                </a:r>
                <a:r>
                  <a:rPr lang="el-GR" sz="2000" dirty="0">
                    <a:solidFill>
                      <a:srgbClr val="0033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α</a:t>
                </a:r>
                <a:r>
                  <a:rPr lang="it-IT" sz="2000" baseline="-25000" dirty="0">
                    <a:solidFill>
                      <a:srgbClr val="0033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i</a:t>
                </a:r>
                <a:r>
                  <a:rPr lang="it-IT" sz="2000" dirty="0">
                    <a:solidFill>
                      <a:srgbClr val="0033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≠ 0    </a:t>
                </a:r>
                <a:r>
                  <a:rPr lang="it-IT" dirty="0">
                    <a:solidFill>
                      <a:srgbClr val="FF0000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for </a:t>
                </a:r>
                <a:r>
                  <a:rPr lang="it-IT" dirty="0" err="1">
                    <a:solidFill>
                      <a:srgbClr val="FF0000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at</a:t>
                </a:r>
                <a:r>
                  <a:rPr lang="it-IT" dirty="0">
                    <a:solidFill>
                      <a:srgbClr val="FF0000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it-IT" dirty="0" err="1">
                    <a:solidFill>
                      <a:srgbClr val="FF0000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least</a:t>
                </a:r>
                <a:r>
                  <a:rPr lang="it-IT" dirty="0">
                    <a:solidFill>
                      <a:srgbClr val="FF0000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it-IT" dirty="0" err="1">
                    <a:solidFill>
                      <a:srgbClr val="FF0000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one</a:t>
                </a:r>
                <a:r>
                  <a:rPr lang="it-IT" dirty="0">
                    <a:solidFill>
                      <a:srgbClr val="FF0000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it-IT" i="1" dirty="0">
                    <a:solidFill>
                      <a:srgbClr val="FF0000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i</a:t>
                </a:r>
                <a:r>
                  <a:rPr lang="it-IT" dirty="0">
                    <a:solidFill>
                      <a:srgbClr val="FF0000"/>
                    </a:solidFill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endParaRPr lang="it-IT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2" name="Parentesi graffa aperta 21">
                <a:extLst>
                  <a:ext uri="{FF2B5EF4-FFF2-40B4-BE49-F238E27FC236}">
                    <a16:creationId xmlns:a16="http://schemas.microsoft.com/office/drawing/2014/main" id="{A698DB11-E659-420D-8011-498B4D8602AE}"/>
                  </a:ext>
                </a:extLst>
              </p:cNvPr>
              <p:cNvSpPr/>
              <p:nvPr/>
            </p:nvSpPr>
            <p:spPr>
              <a:xfrm>
                <a:off x="395536" y="908720"/>
                <a:ext cx="144016" cy="873388"/>
              </a:xfrm>
              <a:prstGeom prst="leftBrac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 sz="2000"/>
              </a:p>
            </p:txBody>
          </p:sp>
        </p:grpSp>
      </p:grp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8474DDE5-BFE1-447F-BF0D-5410DBADE831}"/>
              </a:ext>
            </a:extLst>
          </p:cNvPr>
          <p:cNvGrpSpPr/>
          <p:nvPr/>
        </p:nvGrpSpPr>
        <p:grpSpPr>
          <a:xfrm>
            <a:off x="447159" y="5249188"/>
            <a:ext cx="4104456" cy="998820"/>
            <a:chOff x="395536" y="908720"/>
            <a:chExt cx="4104456" cy="998820"/>
          </a:xfrm>
        </p:grpSpPr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AE69E2A1-0E19-4045-AD76-3D01D86792FD}"/>
                </a:ext>
              </a:extLst>
            </p:cNvPr>
            <p:cNvSpPr txBox="1"/>
            <p:nvPr/>
          </p:nvSpPr>
          <p:spPr>
            <a:xfrm>
              <a:off x="539552" y="908720"/>
              <a:ext cx="3960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000" dirty="0">
                  <a:solidFill>
                    <a:srgbClr val="003366"/>
                  </a:solidFill>
                  <a:cs typeface="Times New Roman" pitchFamily="18" charset="0"/>
                </a:rPr>
                <a:t>H</a:t>
              </a:r>
              <a:r>
                <a:rPr lang="it-IT" sz="2000" baseline="-25000" dirty="0">
                  <a:solidFill>
                    <a:srgbClr val="003366"/>
                  </a:solidFill>
                  <a:cs typeface="Times New Roman" pitchFamily="18" charset="0"/>
                </a:rPr>
                <a:t>0</a:t>
              </a:r>
              <a:r>
                <a:rPr lang="it-IT" sz="2000" dirty="0">
                  <a:solidFill>
                    <a:srgbClr val="003366"/>
                  </a:solidFill>
                  <a:cs typeface="Times New Roman" pitchFamily="18" charset="0"/>
                </a:rPr>
                <a:t> </a:t>
              </a:r>
              <a:r>
                <a:rPr lang="it-IT" sz="2000" dirty="0"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it-IT" i="1" dirty="0" err="1">
                  <a:solidFill>
                    <a:srgbClr val="002060"/>
                  </a:solidFill>
                  <a:cs typeface="Times New Roman" pitchFamily="18" charset="0"/>
                </a:rPr>
                <a:t>X</a:t>
              </a:r>
              <a:r>
                <a:rPr lang="it-IT" i="1" baseline="-25000" dirty="0" err="1">
                  <a:solidFill>
                    <a:srgbClr val="002060"/>
                  </a:solidFill>
                  <a:cs typeface="Times New Roman" pitchFamily="18" charset="0"/>
                </a:rPr>
                <a:t>ij</a:t>
              </a:r>
              <a:r>
                <a:rPr lang="it-IT" i="1" baseline="-25000" dirty="0">
                  <a:solidFill>
                    <a:srgbClr val="002060"/>
                  </a:solidFill>
                  <a:cs typeface="Times New Roman" pitchFamily="18" charset="0"/>
                </a:rPr>
                <a:t> </a:t>
              </a:r>
              <a:r>
                <a:rPr lang="it-IT" dirty="0">
                  <a:solidFill>
                    <a:srgbClr val="002060"/>
                  </a:solidFill>
                  <a:cs typeface="Times New Roman" pitchFamily="18" charset="0"/>
                  <a:sym typeface="Symbol" panose="05050102010706020507" pitchFamily="18" charset="2"/>
                </a:rPr>
                <a:t>=</a:t>
              </a:r>
              <a:r>
                <a:rPr lang="it-IT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Symbol" panose="05050102010706020507" pitchFamily="18" charset="2"/>
                </a:rPr>
                <a:t> </a:t>
              </a:r>
              <a:r>
                <a:rPr lang="it-IT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Symbol" panose="05050102010706020507" pitchFamily="18" charset="2"/>
                </a:rPr>
                <a:t>µ</a:t>
              </a:r>
              <a:r>
                <a:rPr lang="it-IT" sz="20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Symbol" panose="05050102010706020507" pitchFamily="18" charset="2"/>
                </a:rPr>
                <a:t> </a:t>
              </a:r>
              <a:r>
                <a:rPr lang="it-IT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Symbol" panose="05050102010706020507" pitchFamily="18" charset="2"/>
                </a:rPr>
                <a:t>+  </a:t>
              </a:r>
              <a:r>
                <a:rPr lang="it-IT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Symbol" panose="05050102010706020507" pitchFamily="18" charset="2"/>
                </a:rPr>
                <a:t></a:t>
              </a:r>
              <a:r>
                <a:rPr lang="it-IT" sz="2400" i="1" baseline="-25000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Symbol" panose="05050102010706020507" pitchFamily="18" charset="2"/>
                </a:rPr>
                <a:t>ij</a:t>
              </a:r>
              <a:r>
                <a:rPr lang="it-IT" sz="24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  <a:sym typeface="Symbol" panose="05050102010706020507" pitchFamily="18" charset="2"/>
                </a:rPr>
                <a:t>  </a:t>
              </a:r>
              <a:endParaRPr lang="it-IT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5" name="Gruppo 24">
              <a:extLst>
                <a:ext uri="{FF2B5EF4-FFF2-40B4-BE49-F238E27FC236}">
                  <a16:creationId xmlns:a16="http://schemas.microsoft.com/office/drawing/2014/main" id="{0CF64ADD-8C79-4B14-BA93-0DCE575BAD66}"/>
                </a:ext>
              </a:extLst>
            </p:cNvPr>
            <p:cNvGrpSpPr/>
            <p:nvPr/>
          </p:nvGrpSpPr>
          <p:grpSpPr>
            <a:xfrm>
              <a:off x="395536" y="1034152"/>
              <a:ext cx="2164349" cy="873388"/>
              <a:chOff x="395536" y="1043444"/>
              <a:chExt cx="2164349" cy="873388"/>
            </a:xfrm>
          </p:grpSpPr>
          <p:sp>
            <p:nvSpPr>
              <p:cNvPr id="26" name="CasellaDiTesto 25">
                <a:extLst>
                  <a:ext uri="{FF2B5EF4-FFF2-40B4-BE49-F238E27FC236}">
                    <a16:creationId xmlns:a16="http://schemas.microsoft.com/office/drawing/2014/main" id="{FB1C0D54-D5FC-4691-8EC9-CC30C7487C24}"/>
                  </a:ext>
                </a:extLst>
              </p:cNvPr>
              <p:cNvSpPr txBox="1"/>
              <p:nvPr/>
            </p:nvSpPr>
            <p:spPr>
              <a:xfrm>
                <a:off x="539552" y="1412776"/>
                <a:ext cx="202033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000" dirty="0">
                    <a:solidFill>
                      <a:srgbClr val="003366"/>
                    </a:solidFill>
                    <a:cs typeface="Times New Roman" pitchFamily="18" charset="0"/>
                  </a:rPr>
                  <a:t>H</a:t>
                </a:r>
                <a:r>
                  <a:rPr lang="it-IT" sz="2000" baseline="-25000" dirty="0">
                    <a:solidFill>
                      <a:srgbClr val="003366"/>
                    </a:solidFill>
                    <a:cs typeface="Times New Roman" pitchFamily="18" charset="0"/>
                  </a:rPr>
                  <a:t>1</a:t>
                </a:r>
                <a:r>
                  <a:rPr lang="it-IT" sz="2000" dirty="0">
                    <a:latin typeface="Times New Roman" pitchFamily="18" charset="0"/>
                    <a:cs typeface="Times New Roman" pitchFamily="18" charset="0"/>
                  </a:rPr>
                  <a:t> : </a:t>
                </a:r>
                <a:r>
                  <a:rPr lang="it-IT" i="1" dirty="0" err="1">
                    <a:solidFill>
                      <a:srgbClr val="002060"/>
                    </a:solidFill>
                    <a:cs typeface="Times New Roman" pitchFamily="18" charset="0"/>
                  </a:rPr>
                  <a:t>X</a:t>
                </a:r>
                <a:r>
                  <a:rPr lang="it-IT" i="1" baseline="-25000" dirty="0" err="1">
                    <a:solidFill>
                      <a:srgbClr val="002060"/>
                    </a:solidFill>
                    <a:cs typeface="Times New Roman" pitchFamily="18" charset="0"/>
                  </a:rPr>
                  <a:t>ij</a:t>
                </a:r>
                <a:r>
                  <a:rPr lang="it-IT" i="1" baseline="-25000" dirty="0">
                    <a:solidFill>
                      <a:srgbClr val="002060"/>
                    </a:solidFill>
                    <a:cs typeface="Times New Roman" pitchFamily="18" charset="0"/>
                  </a:rPr>
                  <a:t> </a:t>
                </a:r>
                <a:r>
                  <a:rPr lang="it-IT" dirty="0">
                    <a:solidFill>
                      <a:srgbClr val="002060"/>
                    </a:solidFill>
                    <a:cs typeface="Times New Roman" pitchFamily="18" charset="0"/>
                    <a:sym typeface="Symbol" panose="05050102010706020507" pitchFamily="18" charset="2"/>
                  </a:rPr>
                  <a:t>= </a:t>
                </a:r>
                <a:r>
                  <a:rPr lang="it-IT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  <a:sym typeface="Symbol" panose="05050102010706020507" pitchFamily="18" charset="2"/>
                  </a:rPr>
                  <a:t></a:t>
                </a:r>
                <a:r>
                  <a:rPr lang="it-IT" sz="2400" i="1" baseline="-250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  <a:sym typeface="Symbol" panose="05050102010706020507" pitchFamily="18" charset="2"/>
                  </a:rPr>
                  <a:t>i</a:t>
                </a:r>
                <a:r>
                  <a:rPr lang="it-IT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  <a:sym typeface="Symbol" panose="05050102010706020507" pitchFamily="18" charset="2"/>
                  </a:rPr>
                  <a:t> </a:t>
                </a:r>
                <a:r>
                  <a:rPr lang="it-IT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  <a:sym typeface="Symbol" panose="05050102010706020507" pitchFamily="18" charset="2"/>
                  </a:rPr>
                  <a:t>+  </a:t>
                </a:r>
                <a:r>
                  <a:rPr lang="it-IT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  <a:sym typeface="Symbol" panose="05050102010706020507" pitchFamily="18" charset="2"/>
                  </a:rPr>
                  <a:t></a:t>
                </a:r>
                <a:r>
                  <a:rPr lang="it-IT" sz="2400" i="1" baseline="-25000" dirty="0" err="1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  <a:sym typeface="Symbol" panose="05050102010706020507" pitchFamily="18" charset="2"/>
                  </a:rPr>
                  <a:t>ij</a:t>
                </a:r>
                <a:r>
                  <a:rPr lang="it-IT" sz="24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  <a:sym typeface="Symbol" panose="05050102010706020507" pitchFamily="18" charset="2"/>
                  </a:rPr>
                  <a:t>  </a:t>
                </a:r>
                <a:r>
                  <a:rPr lang="it-IT" i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  <a:sym typeface="Symbol" panose="05050102010706020507" pitchFamily="18" charset="2"/>
                  </a:rPr>
                  <a:t> </a:t>
                </a:r>
                <a:endParaRPr lang="it-IT" sz="2000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7" name="Parentesi graffa aperta 26">
                <a:extLst>
                  <a:ext uri="{FF2B5EF4-FFF2-40B4-BE49-F238E27FC236}">
                    <a16:creationId xmlns:a16="http://schemas.microsoft.com/office/drawing/2014/main" id="{ADFE2049-FE04-4AE3-9029-3CC22E7AD3E6}"/>
                  </a:ext>
                </a:extLst>
              </p:cNvPr>
              <p:cNvSpPr/>
              <p:nvPr/>
            </p:nvSpPr>
            <p:spPr>
              <a:xfrm>
                <a:off x="395536" y="1043444"/>
                <a:ext cx="144016" cy="873388"/>
              </a:xfrm>
              <a:prstGeom prst="leftBrac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</p:grpSp>
      <p:sp>
        <p:nvSpPr>
          <p:cNvPr id="28" name="Rettangolo 27">
            <a:extLst>
              <a:ext uri="{FF2B5EF4-FFF2-40B4-BE49-F238E27FC236}">
                <a16:creationId xmlns:a16="http://schemas.microsoft.com/office/drawing/2014/main" id="{B085FA3A-A525-4D65-9346-9CE565F43740}"/>
              </a:ext>
            </a:extLst>
          </p:cNvPr>
          <p:cNvSpPr/>
          <p:nvPr/>
        </p:nvSpPr>
        <p:spPr>
          <a:xfrm>
            <a:off x="2476974" y="5869384"/>
            <a:ext cx="17572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for </a:t>
            </a:r>
            <a:r>
              <a:rPr lang="it-IT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at</a:t>
            </a: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least</a:t>
            </a: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one</a:t>
            </a: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it-IT" i="1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i</a:t>
            </a:r>
            <a:r>
              <a:rPr lang="it-IT" dirty="0">
                <a:solidFill>
                  <a:srgbClr val="FF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D32FF06F-4057-4FFB-8016-952411D9584C}"/>
              </a:ext>
            </a:extLst>
          </p:cNvPr>
          <p:cNvSpPr/>
          <p:nvPr/>
        </p:nvSpPr>
        <p:spPr>
          <a:xfrm>
            <a:off x="6282674" y="698979"/>
            <a:ext cx="466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/>
            <a:r>
              <a:rPr lang="en-US" dirty="0">
                <a:solidFill>
                  <a:srgbClr val="003366"/>
                </a:solidFill>
              </a:rPr>
              <a:t>Partitioning of the total variability – first version</a:t>
            </a:r>
            <a:endParaRPr lang="it-IT" dirty="0">
              <a:solidFill>
                <a:srgbClr val="003366"/>
              </a:solidFill>
            </a:endParaRPr>
          </a:p>
        </p:txBody>
      </p:sp>
      <p:graphicFrame>
        <p:nvGraphicFramePr>
          <p:cNvPr id="30" name="Oggetto 29">
            <a:extLst>
              <a:ext uri="{FF2B5EF4-FFF2-40B4-BE49-F238E27FC236}">
                <a16:creationId xmlns:a16="http://schemas.microsoft.com/office/drawing/2014/main" id="{845B96A6-6C48-45B3-B447-BF6F2DD207E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478066"/>
              </p:ext>
            </p:extLst>
          </p:nvPr>
        </p:nvGraphicFramePr>
        <p:xfrm>
          <a:off x="6341306" y="1195584"/>
          <a:ext cx="5623248" cy="849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3" imgW="3111500" imgH="469900" progId="Equation.3">
                  <p:embed/>
                </p:oleObj>
              </mc:Choice>
              <mc:Fallback>
                <p:oleObj name="Equazione" r:id="rId3" imgW="3111500" imgH="469900" progId="Equation.3">
                  <p:embed/>
                  <p:pic>
                    <p:nvPicPr>
                      <p:cNvPr id="13" name="Oggetto 12">
                        <a:extLst>
                          <a:ext uri="{FF2B5EF4-FFF2-40B4-BE49-F238E27FC236}">
                            <a16:creationId xmlns:a16="http://schemas.microsoft.com/office/drawing/2014/main" id="{9BB6AAFE-85C6-49FE-86E1-07C8ACA09E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41306" y="1195584"/>
                        <a:ext cx="5623248" cy="8490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F8A796B9-3CAB-473A-BE48-EA46B17F9A60}"/>
              </a:ext>
            </a:extLst>
          </p:cNvPr>
          <p:cNvSpPr txBox="1"/>
          <p:nvPr/>
        </p:nvSpPr>
        <p:spPr>
          <a:xfrm>
            <a:off x="6296931" y="2158796"/>
            <a:ext cx="5623233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400" b="1" dirty="0"/>
              <a:t>       </a:t>
            </a:r>
            <a:r>
              <a:rPr lang="it-IT" sz="2400" b="1" dirty="0" err="1"/>
              <a:t>SS</a:t>
            </a:r>
            <a:r>
              <a:rPr lang="it-IT" sz="2400" b="1" i="1" baseline="-25000" dirty="0" err="1"/>
              <a:t>tot</a:t>
            </a:r>
            <a:r>
              <a:rPr lang="it-IT" sz="2400" b="1" dirty="0"/>
              <a:t>           =   </a:t>
            </a:r>
            <a:r>
              <a:rPr lang="it-IT" sz="2400" b="1" dirty="0" err="1"/>
              <a:t>SS</a:t>
            </a:r>
            <a:r>
              <a:rPr lang="it-IT" sz="2400" b="1" i="1" baseline="-25000" dirty="0" err="1"/>
              <a:t>between</a:t>
            </a:r>
            <a:r>
              <a:rPr lang="it-IT" sz="2400" b="1" dirty="0"/>
              <a:t>      +       </a:t>
            </a:r>
            <a:r>
              <a:rPr lang="it-IT" sz="2400" b="1" dirty="0" err="1"/>
              <a:t>SS</a:t>
            </a:r>
            <a:r>
              <a:rPr lang="it-IT" sz="2400" b="1" i="1" baseline="-25000" dirty="0" err="1"/>
              <a:t>within</a:t>
            </a:r>
            <a:endParaRPr lang="it-IT" sz="2400" b="1" i="1" baseline="-25000" dirty="0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750C23DE-B5F2-4FBD-8CBB-648757AE2869}"/>
              </a:ext>
            </a:extLst>
          </p:cNvPr>
          <p:cNvSpPr txBox="1"/>
          <p:nvPr/>
        </p:nvSpPr>
        <p:spPr>
          <a:xfrm>
            <a:off x="6296934" y="2780350"/>
            <a:ext cx="5623230" cy="461665"/>
          </a:xfrm>
          <a:prstGeom prst="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      </a:t>
            </a:r>
            <a:r>
              <a:rPr kumimoji="0" lang="it-IT" sz="24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SS</a:t>
            </a:r>
            <a:r>
              <a:rPr kumimoji="0" lang="it-IT" sz="2400" b="1" i="1" u="none" strike="noStrike" kern="0" cap="none" spc="0" normalizeH="0" baseline="-2500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tot</a:t>
            </a: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          =   </a:t>
            </a:r>
            <a:r>
              <a:rPr kumimoji="0" lang="it-IT" sz="24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SS</a:t>
            </a:r>
            <a:r>
              <a:rPr kumimoji="0" lang="it-IT" sz="2400" b="1" i="1" u="none" strike="noStrike" kern="0" cap="none" spc="0" normalizeH="0" baseline="-2500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treatment</a:t>
            </a: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   +       </a:t>
            </a:r>
            <a:r>
              <a:rPr kumimoji="0" lang="it-IT" sz="24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SS</a:t>
            </a:r>
            <a:r>
              <a:rPr kumimoji="0" lang="it-IT" sz="2400" b="1" i="1" u="none" strike="noStrike" kern="0" cap="none" spc="0" normalizeH="0" baseline="-2500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error</a:t>
            </a:r>
            <a:endParaRPr kumimoji="0" lang="it-IT" sz="2400" b="1" i="1" u="none" strike="noStrike" kern="0" cap="none" spc="0" normalizeH="0" baseline="-25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43" name="Immagine 42">
            <a:extLst>
              <a:ext uri="{FF2B5EF4-FFF2-40B4-BE49-F238E27FC236}">
                <a16:creationId xmlns:a16="http://schemas.microsoft.com/office/drawing/2014/main" id="{C3DC9761-7408-4110-87B3-5B52CE9A39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7269" y="4044066"/>
            <a:ext cx="5602555" cy="2502912"/>
          </a:xfrm>
          <a:prstGeom prst="rect">
            <a:avLst/>
          </a:prstGeom>
        </p:spPr>
      </p:pic>
      <p:sp>
        <p:nvSpPr>
          <p:cNvPr id="44" name="Rettangolo 43">
            <a:extLst>
              <a:ext uri="{FF2B5EF4-FFF2-40B4-BE49-F238E27FC236}">
                <a16:creationId xmlns:a16="http://schemas.microsoft.com/office/drawing/2014/main" id="{A0BD96FA-3F61-4B48-A7BF-F6591E742710}"/>
              </a:ext>
            </a:extLst>
          </p:cNvPr>
          <p:cNvSpPr/>
          <p:nvPr/>
        </p:nvSpPr>
        <p:spPr>
          <a:xfrm>
            <a:off x="6282674" y="3573002"/>
            <a:ext cx="27154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defTabSz="914400"/>
            <a:r>
              <a:rPr lang="en-US" dirty="0">
                <a:solidFill>
                  <a:srgbClr val="003366"/>
                </a:solidFill>
              </a:rPr>
              <a:t>ANOVA table – first version</a:t>
            </a:r>
            <a:endParaRPr lang="it-IT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593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9CCDE50-C799-446D-8795-AA495308C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14</a:t>
            </a:fld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5D62524-611D-4D45-ACCC-11D3D4D55752}"/>
              </a:ext>
            </a:extLst>
          </p:cNvPr>
          <p:cNvSpPr/>
          <p:nvPr/>
        </p:nvSpPr>
        <p:spPr>
          <a:xfrm>
            <a:off x="849749" y="153958"/>
            <a:ext cx="104925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One-way ANOVA</a:t>
            </a:r>
            <a:endParaRPr lang="it-IT" sz="2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Oggetto 3">
            <a:extLst>
              <a:ext uri="{FF2B5EF4-FFF2-40B4-BE49-F238E27FC236}">
                <a16:creationId xmlns:a16="http://schemas.microsoft.com/office/drawing/2014/main" id="{8420EF2D-0DF3-4ACB-B308-AD50E7EB17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431651"/>
              </p:ext>
            </p:extLst>
          </p:nvPr>
        </p:nvGraphicFramePr>
        <p:xfrm>
          <a:off x="6885333" y="1169379"/>
          <a:ext cx="1331953" cy="863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685502" imgH="444307" progId="Equation.3">
                  <p:embed/>
                </p:oleObj>
              </mc:Choice>
              <mc:Fallback>
                <p:oleObj name="Equazione" r:id="rId2" imgW="685502" imgH="444307" progId="Equation.3">
                  <p:embed/>
                  <p:pic>
                    <p:nvPicPr>
                      <p:cNvPr id="5" name="Oggetto 4">
                        <a:extLst>
                          <a:ext uri="{FF2B5EF4-FFF2-40B4-BE49-F238E27FC236}">
                            <a16:creationId xmlns:a16="http://schemas.microsoft.com/office/drawing/2014/main" id="{54F488BB-0532-4B83-A32C-D705D4835C8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5333" y="1169379"/>
                        <a:ext cx="1331953" cy="8633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AEE8166C-A884-4387-AA9E-70E13CD73A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379775"/>
              </p:ext>
            </p:extLst>
          </p:nvPr>
        </p:nvGraphicFramePr>
        <p:xfrm>
          <a:off x="8636957" y="1195138"/>
          <a:ext cx="1098290" cy="811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583947" imgH="431613" progId="Equation.3">
                  <p:embed/>
                </p:oleObj>
              </mc:Choice>
              <mc:Fallback>
                <p:oleObj name="Equazione" r:id="rId4" imgW="583947" imgH="431613" progId="Equation.3">
                  <p:embed/>
                  <p:pic>
                    <p:nvPicPr>
                      <p:cNvPr id="6" name="Object 3">
                        <a:extLst>
                          <a:ext uri="{FF2B5EF4-FFF2-40B4-BE49-F238E27FC236}">
                            <a16:creationId xmlns:a16="http://schemas.microsoft.com/office/drawing/2014/main" id="{3F94D350-99FB-42A4-BFB5-0045AF80671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957" y="1195138"/>
                        <a:ext cx="1098290" cy="8117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ttangolo 5">
            <a:extLst>
              <a:ext uri="{FF2B5EF4-FFF2-40B4-BE49-F238E27FC236}">
                <a16:creationId xmlns:a16="http://schemas.microsoft.com/office/drawing/2014/main" id="{E8871B49-BD50-4CBB-AE48-0B3B4742F566}"/>
              </a:ext>
            </a:extLst>
          </p:cNvPr>
          <p:cNvSpPr/>
          <p:nvPr/>
        </p:nvSpPr>
        <p:spPr>
          <a:xfrm>
            <a:off x="297085" y="588481"/>
            <a:ext cx="53102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/>
            <a:r>
              <a:rPr lang="en-US" dirty="0">
                <a:solidFill>
                  <a:srgbClr val="003366"/>
                </a:solidFill>
              </a:rPr>
              <a:t>Partitioning of the total variability – alternative version</a:t>
            </a:r>
            <a:endParaRPr lang="it-IT" dirty="0">
              <a:solidFill>
                <a:srgbClr val="003366"/>
              </a:solidFill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B1F618A3-C1BC-40DC-8162-4D0AC18735AE}"/>
              </a:ext>
            </a:extLst>
          </p:cNvPr>
          <p:cNvSpPr txBox="1"/>
          <p:nvPr/>
        </p:nvSpPr>
        <p:spPr>
          <a:xfrm>
            <a:off x="354302" y="2218936"/>
            <a:ext cx="5925645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it-IT" sz="2400" b="1" dirty="0"/>
              <a:t>       </a:t>
            </a:r>
            <a:r>
              <a:rPr lang="it-IT" sz="2400" b="1" dirty="0" err="1"/>
              <a:t>SS</a:t>
            </a:r>
            <a:r>
              <a:rPr lang="it-IT" sz="2400" b="1" i="1" baseline="-25000" dirty="0" err="1"/>
              <a:t>tot</a:t>
            </a:r>
            <a:r>
              <a:rPr lang="it-IT" sz="2400" b="1" dirty="0"/>
              <a:t>          =    </a:t>
            </a:r>
            <a:r>
              <a:rPr lang="it-IT" sz="2400" b="1" dirty="0" err="1"/>
              <a:t>SS</a:t>
            </a:r>
            <a:r>
              <a:rPr lang="it-IT" sz="2400" b="1" i="1" baseline="-25000" dirty="0" err="1"/>
              <a:t>between</a:t>
            </a:r>
            <a:r>
              <a:rPr lang="it-IT" sz="2400" b="1" dirty="0"/>
              <a:t>       +        </a:t>
            </a:r>
            <a:r>
              <a:rPr lang="it-IT" sz="2400" b="1" dirty="0" err="1"/>
              <a:t>SS</a:t>
            </a:r>
            <a:r>
              <a:rPr lang="it-IT" sz="2400" b="1" i="1" baseline="-25000" dirty="0" err="1"/>
              <a:t>within</a:t>
            </a:r>
            <a:endParaRPr lang="it-IT" sz="2400" b="1" i="1" baseline="-250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DF2B2C90-CF25-45C7-A2B7-CBC16DFD0FD3}"/>
              </a:ext>
            </a:extLst>
          </p:cNvPr>
          <p:cNvSpPr txBox="1"/>
          <p:nvPr/>
        </p:nvSpPr>
        <p:spPr>
          <a:xfrm>
            <a:off x="354302" y="2785129"/>
            <a:ext cx="5925645" cy="461665"/>
          </a:xfrm>
          <a:prstGeom prst="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wrap="square" rtlCol="0"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      </a:t>
            </a:r>
            <a:r>
              <a:rPr kumimoji="0" lang="it-IT" sz="24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SS</a:t>
            </a:r>
            <a:r>
              <a:rPr kumimoji="0" lang="it-IT" sz="2400" b="1" i="1" u="none" strike="noStrike" kern="0" cap="none" spc="0" normalizeH="0" baseline="-2500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tot</a:t>
            </a: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         =    </a:t>
            </a:r>
            <a:r>
              <a:rPr kumimoji="0" lang="it-IT" sz="24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SS</a:t>
            </a:r>
            <a:r>
              <a:rPr kumimoji="0" lang="it-IT" sz="2400" b="1" i="1" u="none" strike="noStrike" kern="0" cap="none" spc="0" normalizeH="0" baseline="-2500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treatment</a:t>
            </a:r>
            <a:r>
              <a:rPr kumimoji="0" lang="it-IT" sz="2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     +        </a:t>
            </a:r>
            <a:r>
              <a:rPr kumimoji="0" lang="it-IT" sz="2400" b="1" i="0" u="none" strike="noStrike" kern="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SS</a:t>
            </a:r>
            <a:r>
              <a:rPr kumimoji="0" lang="it-IT" sz="2400" b="1" i="1" u="none" strike="noStrike" kern="0" cap="none" spc="0" normalizeH="0" baseline="-2500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+mn-cs"/>
              </a:rPr>
              <a:t>error</a:t>
            </a:r>
            <a:endParaRPr kumimoji="0" lang="it-IT" sz="2400" b="1" i="1" u="none" strike="noStrike" kern="0" cap="none" spc="0" normalizeH="0" baseline="-2500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17EBD95-DE13-4FFE-82B1-EB3ABC538632}"/>
              </a:ext>
            </a:extLst>
          </p:cNvPr>
          <p:cNvSpPr txBox="1"/>
          <p:nvPr/>
        </p:nvSpPr>
        <p:spPr>
          <a:xfrm>
            <a:off x="2049256" y="1384755"/>
            <a:ext cx="388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=</a:t>
            </a:r>
          </a:p>
        </p:txBody>
      </p: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4F4404DB-E8CB-4ED9-8EE8-2FB6C7161284}"/>
              </a:ext>
            </a:extLst>
          </p:cNvPr>
          <p:cNvGrpSpPr/>
          <p:nvPr/>
        </p:nvGrpSpPr>
        <p:grpSpPr>
          <a:xfrm>
            <a:off x="344281" y="959172"/>
            <a:ext cx="5926360" cy="1134759"/>
            <a:chOff x="354303" y="1148790"/>
            <a:chExt cx="5926360" cy="1134759"/>
          </a:xfrm>
        </p:grpSpPr>
        <p:graphicFrame>
          <p:nvGraphicFramePr>
            <p:cNvPr id="9" name="Oggetto 8">
              <a:extLst>
                <a:ext uri="{FF2B5EF4-FFF2-40B4-BE49-F238E27FC236}">
                  <a16:creationId xmlns:a16="http://schemas.microsoft.com/office/drawing/2014/main" id="{09BCFDA6-9998-4468-BCC0-40066EEA7C98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37105032"/>
                </p:ext>
              </p:extLst>
            </p:nvPr>
          </p:nvGraphicFramePr>
          <p:xfrm>
            <a:off x="354303" y="1384756"/>
            <a:ext cx="1704975" cy="8409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zione" r:id="rId6" imgW="927100" imgH="457200" progId="Equation.3">
                    <p:embed/>
                  </p:oleObj>
                </mc:Choice>
                <mc:Fallback>
                  <p:oleObj name="Equazione" r:id="rId6" imgW="927100" imgH="457200" progId="Equation.3">
                    <p:embed/>
                    <p:pic>
                      <p:nvPicPr>
                        <p:cNvPr id="5" name="Oggetto 4">
                          <a:extLst>
                            <a:ext uri="{FF2B5EF4-FFF2-40B4-BE49-F238E27FC236}">
                              <a16:creationId xmlns:a16="http://schemas.microsoft.com/office/drawing/2014/main" id="{79B6D84A-AF6C-446D-AA8F-4EBD164EF43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303" y="1384756"/>
                          <a:ext cx="1704975" cy="8409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ggetto 10">
              <a:extLst>
                <a:ext uri="{FF2B5EF4-FFF2-40B4-BE49-F238E27FC236}">
                  <a16:creationId xmlns:a16="http://schemas.microsoft.com/office/drawing/2014/main" id="{788A74D2-0164-458E-BC53-1BBFC6D33DF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71484581"/>
                </p:ext>
              </p:extLst>
            </p:nvPr>
          </p:nvGraphicFramePr>
          <p:xfrm>
            <a:off x="4394474" y="1190361"/>
            <a:ext cx="1886189" cy="1093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zione" r:id="rId8" imgW="1117600" imgH="647700" progId="Equation.3">
                    <p:embed/>
                  </p:oleObj>
                </mc:Choice>
                <mc:Fallback>
                  <p:oleObj name="Equazione" r:id="rId8" imgW="1117600" imgH="647700" progId="Equation.3">
                    <p:embed/>
                    <p:pic>
                      <p:nvPicPr>
                        <p:cNvPr id="11" name="Oggetto 10">
                          <a:extLst>
                            <a:ext uri="{FF2B5EF4-FFF2-40B4-BE49-F238E27FC236}">
                              <a16:creationId xmlns:a16="http://schemas.microsoft.com/office/drawing/2014/main" id="{2EB10A87-C9B5-4A8F-8165-5B30064F3C3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94474" y="1190361"/>
                          <a:ext cx="1886189" cy="109318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pic>
          <p:nvPicPr>
            <p:cNvPr id="17" name="Immagine 16">
              <a:extLst>
                <a:ext uri="{FF2B5EF4-FFF2-40B4-BE49-F238E27FC236}">
                  <a16:creationId xmlns:a16="http://schemas.microsoft.com/office/drawing/2014/main" id="{9F6892D7-76C8-4CC9-BD1E-AACB0E3C16E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2384171" y="1148790"/>
              <a:ext cx="1885950" cy="1047750"/>
            </a:xfrm>
            <a:prstGeom prst="rect">
              <a:avLst/>
            </a:prstGeom>
          </p:spPr>
        </p:pic>
      </p:grpSp>
      <p:pic>
        <p:nvPicPr>
          <p:cNvPr id="18" name="Immagine 17">
            <a:extLst>
              <a:ext uri="{FF2B5EF4-FFF2-40B4-BE49-F238E27FC236}">
                <a16:creationId xmlns:a16="http://schemas.microsoft.com/office/drawing/2014/main" id="{57B8EB34-E60B-4D37-B1AF-08E0EF10A27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54302" y="3885368"/>
            <a:ext cx="6345768" cy="2886586"/>
          </a:xfrm>
          <a:prstGeom prst="rect">
            <a:avLst/>
          </a:prstGeom>
        </p:spPr>
      </p:pic>
      <p:sp>
        <p:nvSpPr>
          <p:cNvPr id="20" name="Rettangolo 19">
            <a:extLst>
              <a:ext uri="{FF2B5EF4-FFF2-40B4-BE49-F238E27FC236}">
                <a16:creationId xmlns:a16="http://schemas.microsoft.com/office/drawing/2014/main" id="{DD44F1AA-C022-4FAA-A079-0FB6A8D13434}"/>
              </a:ext>
            </a:extLst>
          </p:cNvPr>
          <p:cNvSpPr/>
          <p:nvPr/>
        </p:nvSpPr>
        <p:spPr>
          <a:xfrm>
            <a:off x="311734" y="3513317"/>
            <a:ext cx="3382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/>
            <a:r>
              <a:rPr lang="en-US" dirty="0">
                <a:solidFill>
                  <a:srgbClr val="003366"/>
                </a:solidFill>
              </a:rPr>
              <a:t>ANOVA Table – alternative version</a:t>
            </a:r>
            <a:endParaRPr lang="it-IT" dirty="0">
              <a:solidFill>
                <a:srgbClr val="003366"/>
              </a:solidFill>
            </a:endParaRP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CAE8081F-8A5B-48F0-954F-CAA31CD5A027}"/>
              </a:ext>
            </a:extLst>
          </p:cNvPr>
          <p:cNvSpPr/>
          <p:nvPr/>
        </p:nvSpPr>
        <p:spPr>
          <a:xfrm>
            <a:off x="7299535" y="5319289"/>
            <a:ext cx="917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/>
            <a:r>
              <a:rPr lang="en-US" dirty="0">
                <a:solidFill>
                  <a:srgbClr val="003366"/>
                </a:solidFill>
              </a:rPr>
              <a:t>Statistic</a:t>
            </a:r>
            <a:endParaRPr lang="it-IT" dirty="0">
              <a:solidFill>
                <a:srgbClr val="003366"/>
              </a:solidFill>
            </a:endParaRPr>
          </a:p>
        </p:txBody>
      </p:sp>
      <p:grpSp>
        <p:nvGrpSpPr>
          <p:cNvPr id="24" name="Gruppo 23">
            <a:extLst>
              <a:ext uri="{FF2B5EF4-FFF2-40B4-BE49-F238E27FC236}">
                <a16:creationId xmlns:a16="http://schemas.microsoft.com/office/drawing/2014/main" id="{2DADC9F5-1983-4DD4-85A3-40741B9E100D}"/>
              </a:ext>
            </a:extLst>
          </p:cNvPr>
          <p:cNvGrpSpPr/>
          <p:nvPr/>
        </p:nvGrpSpPr>
        <p:grpSpPr>
          <a:xfrm>
            <a:off x="7294134" y="5875775"/>
            <a:ext cx="2929471" cy="908710"/>
            <a:chOff x="264572" y="1203421"/>
            <a:chExt cx="2929471" cy="908710"/>
          </a:xfrm>
        </p:grpSpPr>
        <p:graphicFrame>
          <p:nvGraphicFramePr>
            <p:cNvPr id="25" name="Oggetto 24">
              <a:extLst>
                <a:ext uri="{FF2B5EF4-FFF2-40B4-BE49-F238E27FC236}">
                  <a16:creationId xmlns:a16="http://schemas.microsoft.com/office/drawing/2014/main" id="{768BE7A5-33AA-4124-AF4E-ED54A495682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80688513"/>
                </p:ext>
              </p:extLst>
            </p:nvPr>
          </p:nvGraphicFramePr>
          <p:xfrm>
            <a:off x="264572" y="1203421"/>
            <a:ext cx="1444769" cy="9087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zione" r:id="rId12" imgW="685800" imgH="431800" progId="Equation.3">
                    <p:embed/>
                  </p:oleObj>
                </mc:Choice>
                <mc:Fallback>
                  <p:oleObj name="Equazione" r:id="rId12" imgW="685800" imgH="431800" progId="Equation.3">
                    <p:embed/>
                    <p:pic>
                      <p:nvPicPr>
                        <p:cNvPr id="3" name="Oggetto 2">
                          <a:extLst>
                            <a:ext uri="{FF2B5EF4-FFF2-40B4-BE49-F238E27FC236}">
                              <a16:creationId xmlns:a16="http://schemas.microsoft.com/office/drawing/2014/main" id="{EAFE8B68-060A-4B48-A1AB-373F5DDBFA7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4572" y="1203421"/>
                          <a:ext cx="1444769" cy="90871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6" name="Rettangolo 25">
              <a:extLst>
                <a:ext uri="{FF2B5EF4-FFF2-40B4-BE49-F238E27FC236}">
                  <a16:creationId xmlns:a16="http://schemas.microsoft.com/office/drawing/2014/main" id="{0E6A41A1-4B82-4706-94F4-545A897AF38E}"/>
                </a:ext>
              </a:extLst>
            </p:cNvPr>
            <p:cNvSpPr/>
            <p:nvPr/>
          </p:nvSpPr>
          <p:spPr>
            <a:xfrm>
              <a:off x="1709341" y="1322228"/>
              <a:ext cx="148470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 F</a:t>
              </a:r>
              <a:r>
                <a:rPr lang="en-US" sz="2800" baseline="-25000" dirty="0"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h-1, N-h</a:t>
              </a:r>
              <a:endParaRPr lang="it-IT" sz="28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2" name="Oggetto 11">
            <a:extLst>
              <a:ext uri="{FF2B5EF4-FFF2-40B4-BE49-F238E27FC236}">
                <a16:creationId xmlns:a16="http://schemas.microsoft.com/office/drawing/2014/main" id="{97F76ABF-9F2B-CFE2-821A-021F42142A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68819"/>
              </p:ext>
            </p:extLst>
          </p:nvPr>
        </p:nvGraphicFramePr>
        <p:xfrm>
          <a:off x="7350541" y="3912497"/>
          <a:ext cx="1331953" cy="10308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14" imgW="787400" imgH="609600" progId="Equation.3">
                  <p:embed/>
                </p:oleObj>
              </mc:Choice>
              <mc:Fallback>
                <p:oleObj name="Equazione" r:id="rId14" imgW="787400" imgH="609600" progId="Equation.3">
                  <p:embed/>
                  <p:pic>
                    <p:nvPicPr>
                      <p:cNvPr id="12" name="Oggetto 11">
                        <a:extLst>
                          <a:ext uri="{FF2B5EF4-FFF2-40B4-BE49-F238E27FC236}">
                            <a16:creationId xmlns:a16="http://schemas.microsoft.com/office/drawing/2014/main" id="{3436402E-2706-4E7D-8BA2-3E4E9F315B4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50541" y="3912497"/>
                        <a:ext cx="1331953" cy="10308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1708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6EA582CA-D82F-4ABC-B3EC-E13C30DFE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15</a:t>
            </a:fld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5F3E888-40B6-42AD-A850-D67CF187A714}"/>
              </a:ext>
            </a:extLst>
          </p:cNvPr>
          <p:cNvSpPr/>
          <p:nvPr/>
        </p:nvSpPr>
        <p:spPr>
          <a:xfrm>
            <a:off x="849749" y="153958"/>
            <a:ext cx="104925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One-way ANOVA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A508ECFF-2892-4020-AB2C-3E48C71417F0}"/>
              </a:ext>
            </a:extLst>
          </p:cNvPr>
          <p:cNvSpPr/>
          <p:nvPr/>
        </p:nvSpPr>
        <p:spPr>
          <a:xfrm>
            <a:off x="251926" y="656820"/>
            <a:ext cx="3125756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Random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effects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ANOVA model </a:t>
            </a: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10" name="Text Box 50">
            <a:extLst>
              <a:ext uri="{FF2B5EF4-FFF2-40B4-BE49-F238E27FC236}">
                <a16:creationId xmlns:a16="http://schemas.microsoft.com/office/drawing/2014/main" id="{2C5B9F50-07EE-4165-BE04-AEF690DC3D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31" y="1118902"/>
            <a:ext cx="2702681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800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 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 +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</a:t>
            </a:r>
            <a:r>
              <a:rPr lang="en-US" sz="2800" b="1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+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en-US" sz="2800" b="1" i="1" baseline="-25000" dirty="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ij</a:t>
            </a:r>
            <a:r>
              <a:rPr lang="en-US" sz="2800" b="1" i="1" baseline="-25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22073FEA-ADE2-4D23-8E5C-2E714A9D1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926" y="1842116"/>
            <a:ext cx="4257675" cy="523875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61422AD1-7C51-47DA-B8B2-26AF784B4C62}"/>
              </a:ext>
            </a:extLst>
          </p:cNvPr>
          <p:cNvSpPr txBox="1"/>
          <p:nvPr/>
        </p:nvSpPr>
        <p:spPr>
          <a:xfrm>
            <a:off x="210346" y="3308109"/>
            <a:ext cx="24504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it-IT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</a:t>
            </a:r>
            <a:r>
              <a:rPr lang="el-GR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it-IT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= 0</a:t>
            </a:r>
          </a:p>
          <a:p>
            <a:pPr algn="ctr"/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H</a:t>
            </a:r>
            <a:r>
              <a:rPr lang="it-IT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: </a:t>
            </a:r>
            <a:r>
              <a:rPr lang="el-GR" sz="2400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α</a:t>
            </a:r>
            <a:r>
              <a:rPr lang="it-IT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  &gt; 0</a:t>
            </a:r>
          </a:p>
        </p:txBody>
      </p:sp>
      <p:sp>
        <p:nvSpPr>
          <p:cNvPr id="14" name="Parentesi graffa aperta 13">
            <a:extLst>
              <a:ext uri="{FF2B5EF4-FFF2-40B4-BE49-F238E27FC236}">
                <a16:creationId xmlns:a16="http://schemas.microsoft.com/office/drawing/2014/main" id="{40DC2BC5-4FAB-4EB3-A2B6-6709AC4395D7}"/>
              </a:ext>
            </a:extLst>
          </p:cNvPr>
          <p:cNvSpPr/>
          <p:nvPr/>
        </p:nvSpPr>
        <p:spPr>
          <a:xfrm>
            <a:off x="464157" y="3312151"/>
            <a:ext cx="174565" cy="873388"/>
          </a:xfrm>
          <a:prstGeom prst="lef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00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C032D23F-64DA-4563-9B2C-C46D9CC65651}"/>
              </a:ext>
            </a:extLst>
          </p:cNvPr>
          <p:cNvSpPr/>
          <p:nvPr/>
        </p:nvSpPr>
        <p:spPr>
          <a:xfrm>
            <a:off x="177025" y="5065020"/>
            <a:ext cx="41249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E(MS</a:t>
            </a:r>
            <a:r>
              <a:rPr lang="it-IT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latin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 </a:t>
            </a:r>
            <a:r>
              <a:rPr lang="en-US" sz="2400" baseline="30000" dirty="0">
                <a:latin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2 </a:t>
            </a:r>
            <a:r>
              <a:rPr lang="en-US" sz="2400" dirty="0">
                <a:latin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+ n </a:t>
            </a:r>
            <a:r>
              <a:rPr lang="en-US" sz="2400" i="1" dirty="0">
                <a:latin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</a:t>
            </a:r>
            <a:r>
              <a:rPr lang="el-GR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α</a:t>
            </a:r>
            <a:r>
              <a:rPr lang="en-US" sz="2400" baseline="30000" dirty="0">
                <a:latin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2 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5623F15F-CBF4-403E-A370-E2EE3E6982D5}"/>
              </a:ext>
            </a:extLst>
          </p:cNvPr>
          <p:cNvSpPr/>
          <p:nvPr/>
        </p:nvSpPr>
        <p:spPr>
          <a:xfrm>
            <a:off x="163271" y="5673614"/>
            <a:ext cx="23202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E(MS</a:t>
            </a:r>
            <a:r>
              <a:rPr lang="it-IT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Error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latin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 </a:t>
            </a:r>
            <a:r>
              <a:rPr lang="en-US" sz="2400" baseline="30000" dirty="0">
                <a:latin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2 </a:t>
            </a:r>
            <a:r>
              <a:rPr lang="en-US" sz="2400" dirty="0">
                <a:latin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r>
              <a:rPr lang="en-US" sz="2400" baseline="30000" dirty="0">
                <a:latin typeface="Times New Roman" pitchFamily="18" charset="0"/>
                <a:cs typeface="Times New Roman" panose="02020603050405020304" pitchFamily="18" charset="0"/>
                <a:sym typeface="Symbol" pitchFamily="18" charset="2"/>
              </a:rPr>
              <a:t> 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45D9D477-FC96-49AC-B5CC-B07A8F1F6F4A}"/>
              </a:ext>
            </a:extLst>
          </p:cNvPr>
          <p:cNvSpPr/>
          <p:nvPr/>
        </p:nvSpPr>
        <p:spPr>
          <a:xfrm>
            <a:off x="223839" y="2771073"/>
            <a:ext cx="4802251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Formulation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of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hypothesis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test</a:t>
            </a: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99B31479-7C79-4C21-8E6D-D0500243BCD3}"/>
              </a:ext>
            </a:extLst>
          </p:cNvPr>
          <p:cNvSpPr/>
          <p:nvPr/>
        </p:nvSpPr>
        <p:spPr>
          <a:xfrm>
            <a:off x="191264" y="4517473"/>
            <a:ext cx="4802251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Expectations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of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Mean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Squares</a:t>
            </a: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7DAD26F1-F39A-4358-AC5C-14AFB4B8ECEB}"/>
              </a:ext>
            </a:extLst>
          </p:cNvPr>
          <p:cNvSpPr/>
          <p:nvPr/>
        </p:nvSpPr>
        <p:spPr>
          <a:xfrm>
            <a:off x="4891184" y="4527860"/>
            <a:ext cx="917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/>
            <a:r>
              <a:rPr lang="en-US" dirty="0">
                <a:solidFill>
                  <a:srgbClr val="003366"/>
                </a:solidFill>
              </a:rPr>
              <a:t>Statistic</a:t>
            </a:r>
            <a:endParaRPr lang="it-IT" dirty="0">
              <a:solidFill>
                <a:srgbClr val="003366"/>
              </a:solidFill>
            </a:endParaRPr>
          </a:p>
        </p:txBody>
      </p:sp>
      <p:pic>
        <p:nvPicPr>
          <p:cNvPr id="23" name="Immagine 22">
            <a:extLst>
              <a:ext uri="{FF2B5EF4-FFF2-40B4-BE49-F238E27FC236}">
                <a16:creationId xmlns:a16="http://schemas.microsoft.com/office/drawing/2014/main" id="{EDCD6A7A-A7BA-49DB-A2CA-910A92E33B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1184" y="4970996"/>
            <a:ext cx="3800475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329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2275567E-8B4B-4FA3-9B6C-13926EF6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16</a:t>
            </a:fld>
            <a:endParaRPr lang="it-IT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C721FA99-137B-4AFD-9F19-F87EACAA50DC}"/>
              </a:ext>
            </a:extLst>
          </p:cNvPr>
          <p:cNvSpPr/>
          <p:nvPr/>
        </p:nvSpPr>
        <p:spPr>
          <a:xfrm>
            <a:off x="2544924" y="182144"/>
            <a:ext cx="710215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sym typeface="Symbol" panose="05050102010706020507" pitchFamily="18" charset="2"/>
              </a:rPr>
              <a:t>Multiple comparison between means - parametric tests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C2E1902-C357-4735-A730-A42B825F3970}"/>
              </a:ext>
            </a:extLst>
          </p:cNvPr>
          <p:cNvSpPr txBox="1"/>
          <p:nvPr/>
        </p:nvSpPr>
        <p:spPr>
          <a:xfrm>
            <a:off x="119966" y="755823"/>
            <a:ext cx="4534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Fisher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Least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Significant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Difference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(LSD) test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6D3B7795-9660-445A-8155-821C2EBD24DE}"/>
              </a:ext>
            </a:extLst>
          </p:cNvPr>
          <p:cNvSpPr txBox="1"/>
          <p:nvPr/>
        </p:nvSpPr>
        <p:spPr>
          <a:xfrm>
            <a:off x="89663" y="2335012"/>
            <a:ext cx="6064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Fisher-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Hayter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Modified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Least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Significant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Difference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(MLSD) test</a:t>
            </a:r>
          </a:p>
        </p:txBody>
      </p:sp>
      <p:graphicFrame>
        <p:nvGraphicFramePr>
          <p:cNvPr id="10" name="Object 4">
            <a:extLst>
              <a:ext uri="{FF2B5EF4-FFF2-40B4-BE49-F238E27FC236}">
                <a16:creationId xmlns:a16="http://schemas.microsoft.com/office/drawing/2014/main" id="{955E4D2B-D81A-490C-A4CE-A564E19009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473362"/>
              </p:ext>
            </p:extLst>
          </p:nvPr>
        </p:nvGraphicFramePr>
        <p:xfrm>
          <a:off x="174300" y="4226677"/>
          <a:ext cx="3568890" cy="8058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1968500" imgH="444500" progId="Equation.3">
                  <p:embed/>
                </p:oleObj>
              </mc:Choice>
              <mc:Fallback>
                <p:oleObj name="Equazione" r:id="rId2" imgW="1968500" imgH="444500" progId="Equation.3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1E1587C7-DFE4-4568-A8C3-47DEAC9CB7B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300" y="4226677"/>
                        <a:ext cx="3568890" cy="8058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15EF71F-FA7D-4FA4-90C1-7A055E33B8CB}"/>
              </a:ext>
            </a:extLst>
          </p:cNvPr>
          <p:cNvSpPr txBox="1"/>
          <p:nvPr/>
        </p:nvSpPr>
        <p:spPr>
          <a:xfrm>
            <a:off x="111318" y="3807501"/>
            <a:ext cx="39269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Tukey’s test (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equal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size groups)</a:t>
            </a:r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631B8A74-DAD8-4762-B451-6569E245F4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725" y="5652812"/>
            <a:ext cx="4629150" cy="1000125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100CCCE-77D8-4358-B9E0-3488CEFC7AF8}"/>
              </a:ext>
            </a:extLst>
          </p:cNvPr>
          <p:cNvSpPr txBox="1"/>
          <p:nvPr/>
        </p:nvSpPr>
        <p:spPr>
          <a:xfrm>
            <a:off x="106392" y="5198533"/>
            <a:ext cx="411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Tukey-Kramer’s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test (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unequal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size groups)</a:t>
            </a:r>
          </a:p>
        </p:txBody>
      </p: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E060D9EB-B04A-49D3-AEEF-77E3A3DDE4AA}"/>
              </a:ext>
            </a:extLst>
          </p:cNvPr>
          <p:cNvCxnSpPr>
            <a:cxnSpLocks/>
          </p:cNvCxnSpPr>
          <p:nvPr/>
        </p:nvCxnSpPr>
        <p:spPr>
          <a:xfrm>
            <a:off x="6096000" y="766760"/>
            <a:ext cx="0" cy="5975229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Immagine 16">
            <a:extLst>
              <a:ext uri="{FF2B5EF4-FFF2-40B4-BE49-F238E27FC236}">
                <a16:creationId xmlns:a16="http://schemas.microsoft.com/office/drawing/2014/main" id="{2072874C-C070-4DF0-B82B-90493D2D91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79377" y="1043715"/>
            <a:ext cx="3617940" cy="1013023"/>
          </a:xfrm>
          <a:prstGeom prst="rect">
            <a:avLst/>
          </a:prstGeom>
        </p:spPr>
      </p:pic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6D58E791-2375-4598-8F92-22117BE01301}"/>
              </a:ext>
            </a:extLst>
          </p:cNvPr>
          <p:cNvSpPr txBox="1"/>
          <p:nvPr/>
        </p:nvSpPr>
        <p:spPr>
          <a:xfrm>
            <a:off x="6181603" y="771710"/>
            <a:ext cx="4534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Bonferroni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test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AAD7F67D-E356-4618-9472-5F6EB5D5D14B}"/>
              </a:ext>
            </a:extLst>
          </p:cNvPr>
          <p:cNvSpPr txBox="1"/>
          <p:nvPr/>
        </p:nvSpPr>
        <p:spPr>
          <a:xfrm>
            <a:off x="10134375" y="1371736"/>
            <a:ext cx="1379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c = </a:t>
            </a:r>
            <a:r>
              <a:rPr lang="it-IT" sz="16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number</a:t>
            </a:r>
            <a:r>
              <a:rPr lang="it-IT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 of </a:t>
            </a:r>
          </a:p>
          <a:p>
            <a:r>
              <a:rPr lang="it-IT" sz="16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comparisons</a:t>
            </a:r>
            <a:endParaRPr lang="it-IT" sz="16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10C00394-D529-49B2-B619-CC0325BA9818}"/>
              </a:ext>
            </a:extLst>
          </p:cNvPr>
          <p:cNvSpPr txBox="1"/>
          <p:nvPr/>
        </p:nvSpPr>
        <p:spPr>
          <a:xfrm>
            <a:off x="10120260" y="927165"/>
            <a:ext cx="12307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latin typeface="Symbol" panose="05050102010706020507" pitchFamily="18" charset="2"/>
              </a:rPr>
              <a:t>a</a:t>
            </a:r>
            <a:r>
              <a:rPr lang="it-IT" sz="2000" dirty="0"/>
              <a:t>* 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it-IT" sz="2000" dirty="0"/>
              <a:t> </a:t>
            </a:r>
            <a:r>
              <a:rPr lang="it-IT" sz="2000" dirty="0">
                <a:latin typeface="Symbol" panose="05050102010706020507" pitchFamily="18" charset="2"/>
              </a:rPr>
              <a:t>a</a:t>
            </a:r>
            <a:r>
              <a:rPr lang="it-IT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/2c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8D281AB5-FCFD-450B-B570-1C294BB3515A}"/>
              </a:ext>
            </a:extLst>
          </p:cNvPr>
          <p:cNvSpPr txBox="1"/>
          <p:nvPr/>
        </p:nvSpPr>
        <p:spPr>
          <a:xfrm>
            <a:off x="6201846" y="2141211"/>
            <a:ext cx="3207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Duncan’s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multiple range test</a:t>
            </a:r>
          </a:p>
        </p:txBody>
      </p:sp>
      <p:graphicFrame>
        <p:nvGraphicFramePr>
          <p:cNvPr id="22" name="Oggetto 21">
            <a:extLst>
              <a:ext uri="{FF2B5EF4-FFF2-40B4-BE49-F238E27FC236}">
                <a16:creationId xmlns:a16="http://schemas.microsoft.com/office/drawing/2014/main" id="{90FA8D1A-0D9C-4B9F-B753-C33091115E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876470"/>
              </p:ext>
            </p:extLst>
          </p:nvPr>
        </p:nvGraphicFramePr>
        <p:xfrm>
          <a:off x="6306801" y="2523786"/>
          <a:ext cx="1702962" cy="764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6" imgW="990170" imgH="444307" progId="Equation.3">
                  <p:embed/>
                </p:oleObj>
              </mc:Choice>
              <mc:Fallback>
                <p:oleObj name="Equazione" r:id="rId6" imgW="990170" imgH="444307" progId="Equation.3">
                  <p:embed/>
                  <p:pic>
                    <p:nvPicPr>
                      <p:cNvPr id="6" name="Oggetto 5">
                        <a:extLst>
                          <a:ext uri="{FF2B5EF4-FFF2-40B4-BE49-F238E27FC236}">
                            <a16:creationId xmlns:a16="http://schemas.microsoft.com/office/drawing/2014/main" id="{9B02715A-D457-4408-A0EA-7D1F8DFC64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6801" y="2523786"/>
                        <a:ext cx="1702962" cy="7641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Gruppo 22">
            <a:extLst>
              <a:ext uri="{FF2B5EF4-FFF2-40B4-BE49-F238E27FC236}">
                <a16:creationId xmlns:a16="http://schemas.microsoft.com/office/drawing/2014/main" id="{85D68306-F527-4713-BA49-9111E6C4F26F}"/>
              </a:ext>
            </a:extLst>
          </p:cNvPr>
          <p:cNvGrpSpPr/>
          <p:nvPr/>
        </p:nvGrpSpPr>
        <p:grpSpPr>
          <a:xfrm>
            <a:off x="8220563" y="2709677"/>
            <a:ext cx="3971437" cy="464820"/>
            <a:chOff x="2585368" y="3421593"/>
            <a:chExt cx="4389898" cy="464820"/>
          </a:xfrm>
        </p:grpSpPr>
        <p:graphicFrame>
          <p:nvGraphicFramePr>
            <p:cNvPr id="24" name="Oggetto 23">
              <a:extLst>
                <a:ext uri="{FF2B5EF4-FFF2-40B4-BE49-F238E27FC236}">
                  <a16:creationId xmlns:a16="http://schemas.microsoft.com/office/drawing/2014/main" id="{AED25D55-DE42-4597-B752-6358590433E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58909433"/>
                </p:ext>
              </p:extLst>
            </p:nvPr>
          </p:nvGraphicFramePr>
          <p:xfrm>
            <a:off x="2585368" y="3421593"/>
            <a:ext cx="1929003" cy="4648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zione" r:id="rId8" imgW="1054100" imgH="254000" progId="Equation.3">
                    <p:embed/>
                  </p:oleObj>
                </mc:Choice>
                <mc:Fallback>
                  <p:oleObj name="Equazione" r:id="rId8" imgW="1054100" imgH="254000" progId="Equation.3">
                    <p:embed/>
                    <p:pic>
                      <p:nvPicPr>
                        <p:cNvPr id="9" name="Oggetto 8">
                          <a:extLst>
                            <a:ext uri="{FF2B5EF4-FFF2-40B4-BE49-F238E27FC236}">
                              <a16:creationId xmlns:a16="http://schemas.microsoft.com/office/drawing/2014/main" id="{A626E30E-EE04-49AD-B1A5-94C0081C9884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85368" y="3421593"/>
                          <a:ext cx="1929003" cy="46482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A9D8C3A7-67B6-4CB8-B815-6CA6702C47EB}"/>
                </a:ext>
              </a:extLst>
            </p:cNvPr>
            <p:cNvSpPr txBox="1"/>
            <p:nvPr/>
          </p:nvSpPr>
          <p:spPr>
            <a:xfrm>
              <a:off x="4599002" y="3469337"/>
              <a:ext cx="23762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002060"/>
                  </a:solidFill>
                  <a:cs typeface="Times New Roman" pitchFamily="18" charset="0"/>
                </a:rPr>
                <a:t>for   </a:t>
              </a:r>
              <a:r>
                <a:rPr lang="it-IT" i="1" dirty="0">
                  <a:solidFill>
                    <a:srgbClr val="002060"/>
                  </a:solidFill>
                  <a:cs typeface="Times New Roman" pitchFamily="18" charset="0"/>
                </a:rPr>
                <a:t>p = 2,3,……,h</a:t>
              </a:r>
            </a:p>
          </p:txBody>
        </p:sp>
      </p:grpSp>
      <p:pic>
        <p:nvPicPr>
          <p:cNvPr id="38" name="Immagine 37">
            <a:extLst>
              <a:ext uri="{FF2B5EF4-FFF2-40B4-BE49-F238E27FC236}">
                <a16:creationId xmlns:a16="http://schemas.microsoft.com/office/drawing/2014/main" id="{A2530F11-9B15-4ED3-93DC-7B20A9A5B75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143367" y="3315921"/>
            <a:ext cx="2381250" cy="552450"/>
          </a:xfrm>
          <a:prstGeom prst="rect">
            <a:avLst/>
          </a:prstGeom>
        </p:spPr>
      </p:pic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FF7A9B35-7CF7-4C25-AAFD-05065DC68B7F}"/>
              </a:ext>
            </a:extLst>
          </p:cNvPr>
          <p:cNvSpPr txBox="1"/>
          <p:nvPr/>
        </p:nvSpPr>
        <p:spPr>
          <a:xfrm>
            <a:off x="8709544" y="3422869"/>
            <a:ext cx="34037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means</a:t>
            </a:r>
            <a:r>
              <a:rPr lang="it-IT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it-IT" sz="16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arranged</a:t>
            </a:r>
            <a:r>
              <a:rPr lang="it-IT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 in </a:t>
            </a:r>
            <a:r>
              <a:rPr lang="it-IT" sz="16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decreasing</a:t>
            </a:r>
            <a:r>
              <a:rPr lang="it-IT" sz="1600" dirty="0">
                <a:solidFill>
                  <a:srgbClr val="002060"/>
                </a:solidFill>
                <a:cs typeface="Times New Roman" panose="02020603050405020304" pitchFamily="18" charset="0"/>
              </a:rPr>
              <a:t> order</a:t>
            </a:r>
          </a:p>
        </p:txBody>
      </p:sp>
      <p:pic>
        <p:nvPicPr>
          <p:cNvPr id="40" name="Immagine 39">
            <a:extLst>
              <a:ext uri="{FF2B5EF4-FFF2-40B4-BE49-F238E27FC236}">
                <a16:creationId xmlns:a16="http://schemas.microsoft.com/office/drawing/2014/main" id="{4EAC8507-009D-4F7B-AD3E-E86162458C3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185042" y="3880090"/>
            <a:ext cx="1870350" cy="1318443"/>
          </a:xfrm>
          <a:prstGeom prst="rect">
            <a:avLst/>
          </a:prstGeom>
        </p:spPr>
      </p:pic>
      <p:pic>
        <p:nvPicPr>
          <p:cNvPr id="41" name="Immagine 40">
            <a:extLst>
              <a:ext uri="{FF2B5EF4-FFF2-40B4-BE49-F238E27FC236}">
                <a16:creationId xmlns:a16="http://schemas.microsoft.com/office/drawing/2014/main" id="{222D37D6-4886-40AD-B8D1-05E7DE5186F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074645" y="3967831"/>
            <a:ext cx="1797473" cy="1230702"/>
          </a:xfrm>
          <a:prstGeom prst="rect">
            <a:avLst/>
          </a:prstGeom>
        </p:spPr>
      </p:pic>
      <p:sp>
        <p:nvSpPr>
          <p:cNvPr id="42" name="Freccia a destra 41">
            <a:extLst>
              <a:ext uri="{FF2B5EF4-FFF2-40B4-BE49-F238E27FC236}">
                <a16:creationId xmlns:a16="http://schemas.microsoft.com/office/drawing/2014/main" id="{942169DC-B3AE-42BC-AA59-F875A1D1C46D}"/>
              </a:ext>
            </a:extLst>
          </p:cNvPr>
          <p:cNvSpPr/>
          <p:nvPr/>
        </p:nvSpPr>
        <p:spPr>
          <a:xfrm>
            <a:off x="9947933" y="4442132"/>
            <a:ext cx="177267" cy="2173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3" name="Freccia a destra 42">
            <a:extLst>
              <a:ext uri="{FF2B5EF4-FFF2-40B4-BE49-F238E27FC236}">
                <a16:creationId xmlns:a16="http://schemas.microsoft.com/office/drawing/2014/main" id="{4C248D0E-6E8B-476A-BFBC-B25E806B1E2B}"/>
              </a:ext>
            </a:extLst>
          </p:cNvPr>
          <p:cNvSpPr/>
          <p:nvPr/>
        </p:nvSpPr>
        <p:spPr>
          <a:xfrm>
            <a:off x="10188966" y="4442131"/>
            <a:ext cx="177267" cy="2173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4" name="Rettangolo con angoli arrotondati 43">
            <a:extLst>
              <a:ext uri="{FF2B5EF4-FFF2-40B4-BE49-F238E27FC236}">
                <a16:creationId xmlns:a16="http://schemas.microsoft.com/office/drawing/2014/main" id="{CCCE45AB-81E8-43EA-BD4F-F82C2022995A}"/>
              </a:ext>
            </a:extLst>
          </p:cNvPr>
          <p:cNvSpPr/>
          <p:nvPr/>
        </p:nvSpPr>
        <p:spPr>
          <a:xfrm>
            <a:off x="6234424" y="3924938"/>
            <a:ext cx="5833892" cy="1273595"/>
          </a:xfrm>
          <a:prstGeom prst="roundRect">
            <a:avLst>
              <a:gd name="adj" fmla="val 7143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46" name="Immagine 45">
            <a:extLst>
              <a:ext uri="{FF2B5EF4-FFF2-40B4-BE49-F238E27FC236}">
                <a16:creationId xmlns:a16="http://schemas.microsoft.com/office/drawing/2014/main" id="{8D6BDBAF-367A-41C8-9BA1-F2EB705B17C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482750" y="4372826"/>
            <a:ext cx="1585566" cy="332969"/>
          </a:xfrm>
          <a:prstGeom prst="rect">
            <a:avLst/>
          </a:prstGeom>
        </p:spPr>
      </p:pic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2B92AAD0-96E1-4D0D-A96A-41A4DC0887A8}"/>
              </a:ext>
            </a:extLst>
          </p:cNvPr>
          <p:cNvSpPr txBox="1"/>
          <p:nvPr/>
        </p:nvSpPr>
        <p:spPr>
          <a:xfrm>
            <a:off x="6168530" y="5485912"/>
            <a:ext cx="5944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Dunnett’s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test (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comparison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of the i-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th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mean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with control </a:t>
            </a:r>
            <a:r>
              <a:rPr lang="it-IT" i="1" dirty="0">
                <a:solidFill>
                  <a:srgbClr val="003366"/>
                </a:solidFill>
                <a:cs typeface="Times New Roman" panose="02020603050405020304" pitchFamily="18" charset="0"/>
              </a:rPr>
              <a:t>a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48" name="Immagine 47">
            <a:extLst>
              <a:ext uri="{FF2B5EF4-FFF2-40B4-BE49-F238E27FC236}">
                <a16:creationId xmlns:a16="http://schemas.microsoft.com/office/drawing/2014/main" id="{29D65C77-BFDB-441E-A655-908E6C4CB1E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201846" y="5880677"/>
            <a:ext cx="4419285" cy="757873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1664F979-2193-4891-B08E-7921AD30CF1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70725" y="2785801"/>
            <a:ext cx="5229225" cy="10572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2" name="Oggetto 4">
                <a:extLst>
                  <a:ext uri="{FF2B5EF4-FFF2-40B4-BE49-F238E27FC236}">
                    <a16:creationId xmlns:a16="http://schemas.microsoft.com/office/drawing/2014/main" id="{DE6F91E0-71FF-4905-8B46-C73C6711BFB0}"/>
                  </a:ext>
                </a:extLst>
              </p:cNvPr>
              <p:cNvSpPr txBox="1"/>
              <p:nvPr/>
            </p:nvSpPr>
            <p:spPr bwMode="auto">
              <a:xfrm>
                <a:off x="170725" y="1169745"/>
                <a:ext cx="5625728" cy="12269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it-IT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̄"/>
                                  <m:ctrlPr>
                                    <a:rPr lang="it-IT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</m:e>
                            <m:sub>
                              <m: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̄"/>
                                  <m:ctrlPr>
                                    <a:rPr lang="it-IT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𝑋</m:t>
                                  </m:r>
                                </m:e>
                              </m:acc>
                            </m:e>
                            <m:sub>
                              <m: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≥</m:t>
                      </m:r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𝐿𝑆𝐷</m:t>
                      </m:r>
                      <m:r>
                        <a:rPr lang="it-IT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   1−</m:t>
                          </m:r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it-IT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/2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it-IT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sSub>
                            <m:sSubPr>
                              <m:ctrlP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𝐸𝑟𝑟𝑜𝑟</m:t>
                              </m:r>
                            </m:sub>
                          </m:sSub>
                          <m:d>
                            <m:dPr>
                              <m:ctrlP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it-IT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it-IT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rad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2" name="Oggetto 4">
                <a:extLst>
                  <a:ext uri="{FF2B5EF4-FFF2-40B4-BE49-F238E27FC236}">
                    <a16:creationId xmlns:a16="http://schemas.microsoft.com/office/drawing/2014/main" id="{DE6F91E0-71FF-4905-8B46-C73C6711BF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0725" y="1169745"/>
                <a:ext cx="5625728" cy="122692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3" name="Immagine 32">
            <a:extLst>
              <a:ext uri="{FF2B5EF4-FFF2-40B4-BE49-F238E27FC236}">
                <a16:creationId xmlns:a16="http://schemas.microsoft.com/office/drawing/2014/main" id="{3A9BEA8A-1A67-46BB-80B0-A6FD519806C1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009923" y="4286854"/>
            <a:ext cx="2019300" cy="781050"/>
          </a:xfrm>
          <a:prstGeom prst="rect">
            <a:avLst/>
          </a:prstGeom>
        </p:spPr>
      </p:pic>
      <p:sp>
        <p:nvSpPr>
          <p:cNvPr id="34" name="Rettangolo con angoli arrotondati 33">
            <a:extLst>
              <a:ext uri="{FF2B5EF4-FFF2-40B4-BE49-F238E27FC236}">
                <a16:creationId xmlns:a16="http://schemas.microsoft.com/office/drawing/2014/main" id="{09CE7289-EA0F-4D45-9F26-2396C3306838}"/>
              </a:ext>
            </a:extLst>
          </p:cNvPr>
          <p:cNvSpPr/>
          <p:nvPr/>
        </p:nvSpPr>
        <p:spPr>
          <a:xfrm>
            <a:off x="4008478" y="4267490"/>
            <a:ext cx="1982276" cy="812830"/>
          </a:xfrm>
          <a:prstGeom prst="roundRect">
            <a:avLst>
              <a:gd name="adj" fmla="val 7143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836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magine 16">
            <a:extLst>
              <a:ext uri="{FF2B5EF4-FFF2-40B4-BE49-F238E27FC236}">
                <a16:creationId xmlns:a16="http://schemas.microsoft.com/office/drawing/2014/main" id="{7386061C-5C29-48B5-8B45-AB3FCB65A0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5020" y="1009412"/>
            <a:ext cx="1045030" cy="3569184"/>
          </a:xfrm>
          <a:prstGeom prst="rect">
            <a:avLst/>
          </a:prstGeom>
        </p:spPr>
      </p:pic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300AA376-FDF8-487A-94B8-B2376EB7D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17</a:t>
            </a:fld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19A1C83B-75A9-4F3D-9A73-8D324A76CFF4}"/>
              </a:ext>
            </a:extLst>
          </p:cNvPr>
          <p:cNvSpPr/>
          <p:nvPr/>
        </p:nvSpPr>
        <p:spPr>
          <a:xfrm>
            <a:off x="1129781" y="158336"/>
            <a:ext cx="99324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sym typeface="Symbol" panose="05050102010706020507" pitchFamily="18" charset="2"/>
              </a:rPr>
              <a:t>Multiple comparison between means - non parametric tests: Kruskal-Wallis test</a:t>
            </a:r>
            <a:endParaRPr lang="it-IT" sz="2200" b="1" dirty="0">
              <a:solidFill>
                <a:srgbClr val="FF0000"/>
              </a:solidFill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8F0F937-D5E8-4F2B-94A1-2555706F61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101" y="1338709"/>
            <a:ext cx="3986241" cy="88138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A448D984-761A-4F7E-B4BE-3B3B10C187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813" y="3711138"/>
            <a:ext cx="1583678" cy="737229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0177F51E-852C-44EF-B186-BC85D328D6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80498" y="3890480"/>
            <a:ext cx="1562100" cy="44767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F0A12BE5-6FDD-4988-97F5-922CF9971618}"/>
              </a:ext>
            </a:extLst>
          </p:cNvPr>
          <p:cNvSpPr txBox="1"/>
          <p:nvPr/>
        </p:nvSpPr>
        <p:spPr>
          <a:xfrm>
            <a:off x="226130" y="779300"/>
            <a:ext cx="4047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Statistic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for the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comparison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of g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means</a:t>
            </a:r>
            <a:endParaRPr lang="it-IT" dirty="0">
              <a:solidFill>
                <a:srgbClr val="003366"/>
              </a:solidFill>
              <a:cs typeface="Times New Roman" panose="02020603050405020304" pitchFamily="18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0E61A5B3-795F-4AF6-9F65-75608412BCF9}"/>
              </a:ext>
            </a:extLst>
          </p:cNvPr>
          <p:cNvSpPr/>
          <p:nvPr/>
        </p:nvSpPr>
        <p:spPr>
          <a:xfrm>
            <a:off x="226131" y="2435373"/>
            <a:ext cx="6096000" cy="1162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600" dirty="0" err="1">
                <a:solidFill>
                  <a:srgbClr val="002060"/>
                </a:solidFill>
              </a:rPr>
              <a:t>n</a:t>
            </a:r>
            <a:r>
              <a:rPr lang="en-US" sz="1600" baseline="-25000" dirty="0" err="1">
                <a:solidFill>
                  <a:srgbClr val="002060"/>
                </a:solidFill>
              </a:rPr>
              <a:t>i</a:t>
            </a:r>
            <a:r>
              <a:rPr lang="en-US" sz="1600" dirty="0">
                <a:solidFill>
                  <a:srgbClr val="002060"/>
                </a:solidFill>
              </a:rPr>
              <a:t> = number of observations in group </a:t>
            </a:r>
            <a:r>
              <a:rPr lang="en-US" sz="1600" dirty="0" err="1">
                <a:solidFill>
                  <a:srgbClr val="002060"/>
                </a:solidFill>
              </a:rPr>
              <a:t>i</a:t>
            </a:r>
            <a:endParaRPr lang="en-US" sz="1600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1600" dirty="0" err="1">
                <a:solidFill>
                  <a:srgbClr val="002060"/>
                </a:solidFill>
              </a:rPr>
              <a:t>r</a:t>
            </a:r>
            <a:r>
              <a:rPr lang="en-US" sz="1600" baseline="-25000" dirty="0" err="1">
                <a:solidFill>
                  <a:srgbClr val="002060"/>
                </a:solidFill>
              </a:rPr>
              <a:t>ij</a:t>
            </a:r>
            <a:r>
              <a:rPr lang="en-US" sz="1600" dirty="0">
                <a:solidFill>
                  <a:srgbClr val="002060"/>
                </a:solidFill>
              </a:rPr>
              <a:t> = rank (considering all observations) of observation j from group </a:t>
            </a:r>
            <a:r>
              <a:rPr lang="en-US" sz="1600" dirty="0" err="1">
                <a:solidFill>
                  <a:srgbClr val="002060"/>
                </a:solidFill>
              </a:rPr>
              <a:t>i</a:t>
            </a:r>
            <a:endParaRPr lang="en-US" sz="1600" dirty="0">
              <a:solidFill>
                <a:srgbClr val="00206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1600" dirty="0">
                <a:solidFill>
                  <a:srgbClr val="002060"/>
                </a:solidFill>
              </a:rPr>
              <a:t>N = total number of observations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6DCE1F1-2BC3-4A45-A63F-2B46B9D92C16}"/>
              </a:ext>
            </a:extLst>
          </p:cNvPr>
          <p:cNvSpPr txBox="1"/>
          <p:nvPr/>
        </p:nvSpPr>
        <p:spPr>
          <a:xfrm>
            <a:off x="4273420" y="1486525"/>
            <a:ext cx="109677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600" dirty="0">
                <a:sym typeface="Symbol" panose="05050102010706020507" pitchFamily="18" charset="2"/>
              </a:rPr>
              <a:t>  </a:t>
            </a:r>
            <a:r>
              <a:rPr lang="it-IT" sz="2600" dirty="0">
                <a:latin typeface="Symbol" panose="05050102010706020507" pitchFamily="18" charset="2"/>
                <a:sym typeface="Symbol" panose="05050102010706020507" pitchFamily="18" charset="2"/>
              </a:rPr>
              <a:t>c</a:t>
            </a:r>
            <a:r>
              <a:rPr lang="it-IT" sz="2600" baseline="30000" dirty="0">
                <a:sym typeface="Symbol" panose="05050102010706020507" pitchFamily="18" charset="2"/>
              </a:rPr>
              <a:t>2</a:t>
            </a:r>
            <a:r>
              <a:rPr lang="it-IT" sz="2600" baseline="-25000" dirty="0">
                <a:sym typeface="Symbol" panose="05050102010706020507" pitchFamily="18" charset="2"/>
              </a:rPr>
              <a:t>g-1</a:t>
            </a:r>
            <a:endParaRPr lang="it-IT" sz="2600" baseline="-25000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D1DF050-88AC-4883-B07A-4CE920D25DED}"/>
              </a:ext>
            </a:extLst>
          </p:cNvPr>
          <p:cNvSpPr txBox="1"/>
          <p:nvPr/>
        </p:nvSpPr>
        <p:spPr>
          <a:xfrm>
            <a:off x="203101" y="5088535"/>
            <a:ext cx="759969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Note: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values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of </a:t>
            </a:r>
            <a:r>
              <a:rPr lang="it-IT" dirty="0">
                <a:solidFill>
                  <a:srgbClr val="003366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c</a:t>
            </a:r>
            <a:r>
              <a:rPr lang="it-IT" baseline="30000" dirty="0">
                <a:solidFill>
                  <a:srgbClr val="003366"/>
                </a:solidFill>
                <a:cs typeface="Times New Roman" panose="02020603050405020304" pitchFamily="18" charset="0"/>
              </a:rPr>
              <a:t>2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distribution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can be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used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with good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approximation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for N &gt; 15.</a:t>
            </a:r>
          </a:p>
          <a:p>
            <a:endParaRPr lang="it-IT" dirty="0">
              <a:solidFill>
                <a:srgbClr val="003366"/>
              </a:solidFill>
              <a:cs typeface="Times New Roman" panose="02020603050405020304" pitchFamily="18" charset="0"/>
            </a:endParaRPr>
          </a:p>
          <a:p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Further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critical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values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for the H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statistic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can be </a:t>
            </a:r>
            <a:r>
              <a:rPr lang="it-IT" dirty="0" err="1">
                <a:solidFill>
                  <a:srgbClr val="003366"/>
                </a:solidFill>
                <a:cs typeface="Times New Roman" panose="02020603050405020304" pitchFamily="18" charset="0"/>
              </a:rPr>
              <a:t>found</a:t>
            </a:r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on the following website:</a:t>
            </a:r>
          </a:p>
          <a:p>
            <a:endParaRPr lang="it-IT" sz="800" dirty="0">
              <a:solidFill>
                <a:srgbClr val="003366"/>
              </a:solidFill>
              <a:cs typeface="Times New Roman" panose="02020603050405020304" pitchFamily="18" charset="0"/>
            </a:endParaRPr>
          </a:p>
          <a:p>
            <a:r>
              <a:rPr lang="it-IT" dirty="0">
                <a:solidFill>
                  <a:srgbClr val="FF0000"/>
                </a:solidFill>
              </a:rPr>
              <a:t>https://www.dataanalytics.org.uk/critical-values-for-the-kruskal-wallis-test/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it-IT" dirty="0">
                <a:solidFill>
                  <a:srgbClr val="003366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02C95C4-2C6F-4951-912D-89B9ABF1D7A2}"/>
              </a:ext>
            </a:extLst>
          </p:cNvPr>
          <p:cNvSpPr txBox="1"/>
          <p:nvPr/>
        </p:nvSpPr>
        <p:spPr>
          <a:xfrm>
            <a:off x="7849454" y="1157218"/>
            <a:ext cx="1370368" cy="3639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0070C0"/>
                </a:solidFill>
              </a:rPr>
              <a:t>7    </a:t>
            </a:r>
            <a:r>
              <a:rPr lang="it-IT" sz="1300" b="1" dirty="0">
                <a:solidFill>
                  <a:srgbClr val="0070C0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0070C0"/>
                </a:solidFill>
              </a:rPr>
              <a:t>   r</a:t>
            </a:r>
            <a:r>
              <a:rPr lang="it-IT" sz="1300" b="1" baseline="-25000" dirty="0">
                <a:solidFill>
                  <a:srgbClr val="0070C0"/>
                </a:solidFill>
              </a:rPr>
              <a:t>11</a:t>
            </a:r>
            <a:r>
              <a:rPr lang="it-IT" sz="1300" b="1" dirty="0">
                <a:solidFill>
                  <a:srgbClr val="0070C0"/>
                </a:solidFill>
              </a:rPr>
              <a:t>  =  1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0070C0"/>
                </a:solidFill>
              </a:rPr>
              <a:t>8    </a:t>
            </a:r>
            <a:r>
              <a:rPr lang="it-IT" sz="1300" b="1" dirty="0">
                <a:solidFill>
                  <a:srgbClr val="0070C0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0070C0"/>
                </a:solidFill>
              </a:rPr>
              <a:t>   r</a:t>
            </a:r>
            <a:r>
              <a:rPr lang="it-IT" sz="1300" b="1" baseline="-25000" dirty="0">
                <a:solidFill>
                  <a:srgbClr val="0070C0"/>
                </a:solidFill>
              </a:rPr>
              <a:t>12</a:t>
            </a:r>
            <a:r>
              <a:rPr lang="it-IT" sz="1300" b="1" dirty="0">
                <a:solidFill>
                  <a:srgbClr val="0070C0"/>
                </a:solidFill>
              </a:rPr>
              <a:t>  =  2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0070C0"/>
                </a:solidFill>
              </a:rPr>
              <a:t>9    </a:t>
            </a:r>
            <a:r>
              <a:rPr lang="it-IT" sz="1300" b="1" dirty="0">
                <a:solidFill>
                  <a:srgbClr val="0070C0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0070C0"/>
                </a:solidFill>
              </a:rPr>
              <a:t>   r</a:t>
            </a:r>
            <a:r>
              <a:rPr lang="it-IT" sz="1300" b="1" baseline="-25000" dirty="0">
                <a:solidFill>
                  <a:srgbClr val="0070C0"/>
                </a:solidFill>
              </a:rPr>
              <a:t>15</a:t>
            </a:r>
            <a:r>
              <a:rPr lang="it-IT" sz="1300" b="1" dirty="0">
                <a:solidFill>
                  <a:srgbClr val="0070C0"/>
                </a:solidFill>
              </a:rPr>
              <a:t>  =  3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0070C0"/>
                </a:solidFill>
              </a:rPr>
              <a:t>10  </a:t>
            </a:r>
            <a:r>
              <a:rPr lang="it-IT" sz="1300" b="1" dirty="0">
                <a:solidFill>
                  <a:srgbClr val="0070C0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0070C0"/>
                </a:solidFill>
              </a:rPr>
              <a:t>   r</a:t>
            </a:r>
            <a:r>
              <a:rPr lang="it-IT" sz="1300" b="1" baseline="-25000" dirty="0">
                <a:solidFill>
                  <a:srgbClr val="0070C0"/>
                </a:solidFill>
              </a:rPr>
              <a:t>16</a:t>
            </a:r>
            <a:r>
              <a:rPr lang="it-IT" sz="1300" b="1" dirty="0">
                <a:solidFill>
                  <a:srgbClr val="0070C0"/>
                </a:solidFill>
              </a:rPr>
              <a:t>  =  4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0070C0"/>
                </a:solidFill>
              </a:rPr>
              <a:t>11  </a:t>
            </a:r>
            <a:r>
              <a:rPr lang="it-IT" sz="1300" b="1" dirty="0">
                <a:solidFill>
                  <a:srgbClr val="0070C0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0070C0"/>
                </a:solidFill>
              </a:rPr>
              <a:t>   r</a:t>
            </a:r>
            <a:r>
              <a:rPr lang="it-IT" sz="1300" b="1" baseline="-25000" dirty="0">
                <a:solidFill>
                  <a:srgbClr val="0070C0"/>
                </a:solidFill>
              </a:rPr>
              <a:t>14</a:t>
            </a:r>
            <a:r>
              <a:rPr lang="it-IT" sz="1300" b="1" dirty="0">
                <a:solidFill>
                  <a:srgbClr val="0070C0"/>
                </a:solidFill>
              </a:rPr>
              <a:t>  =  5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00B050"/>
                </a:solidFill>
              </a:rPr>
              <a:t>12  </a:t>
            </a:r>
            <a:r>
              <a:rPr lang="it-IT" sz="1300" b="1" dirty="0">
                <a:solidFill>
                  <a:srgbClr val="00B050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00B050"/>
                </a:solidFill>
              </a:rPr>
              <a:t>   r</a:t>
            </a:r>
            <a:r>
              <a:rPr lang="it-IT" sz="1300" b="1" baseline="-25000" dirty="0">
                <a:solidFill>
                  <a:srgbClr val="00B050"/>
                </a:solidFill>
              </a:rPr>
              <a:t>21</a:t>
            </a:r>
            <a:r>
              <a:rPr lang="it-IT" sz="1300" b="1" dirty="0">
                <a:solidFill>
                  <a:srgbClr val="00B050"/>
                </a:solidFill>
              </a:rPr>
              <a:t>  =  6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00B050"/>
                </a:solidFill>
              </a:rPr>
              <a:t>13  </a:t>
            </a:r>
            <a:r>
              <a:rPr lang="it-IT" sz="1300" b="1" dirty="0">
                <a:solidFill>
                  <a:srgbClr val="00B050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00B050"/>
                </a:solidFill>
              </a:rPr>
              <a:t>   r</a:t>
            </a:r>
            <a:r>
              <a:rPr lang="it-IT" sz="1300" b="1" baseline="-25000" dirty="0">
                <a:solidFill>
                  <a:srgbClr val="00B050"/>
                </a:solidFill>
              </a:rPr>
              <a:t>23</a:t>
            </a:r>
            <a:r>
              <a:rPr lang="it-IT" sz="1300" b="1" dirty="0">
                <a:solidFill>
                  <a:srgbClr val="00B050"/>
                </a:solidFill>
              </a:rPr>
              <a:t>  =  7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CC00CC"/>
                </a:solidFill>
              </a:rPr>
              <a:t>14  </a:t>
            </a:r>
            <a:r>
              <a:rPr lang="it-IT" sz="1300" b="1" dirty="0">
                <a:solidFill>
                  <a:srgbClr val="CC00CC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CC00CC"/>
                </a:solidFill>
              </a:rPr>
              <a:t>   r</a:t>
            </a:r>
            <a:r>
              <a:rPr lang="it-IT" sz="1300" b="1" baseline="-25000" dirty="0">
                <a:solidFill>
                  <a:srgbClr val="CC00CC"/>
                </a:solidFill>
              </a:rPr>
              <a:t>31</a:t>
            </a:r>
            <a:r>
              <a:rPr lang="it-IT" sz="1300" b="1" dirty="0">
                <a:solidFill>
                  <a:srgbClr val="CC00CC"/>
                </a:solidFill>
              </a:rPr>
              <a:t>  =  8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0070C0"/>
                </a:solidFill>
              </a:rPr>
              <a:t>15  </a:t>
            </a:r>
            <a:r>
              <a:rPr lang="it-IT" sz="1300" b="1" dirty="0">
                <a:solidFill>
                  <a:srgbClr val="0070C0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0070C0"/>
                </a:solidFill>
              </a:rPr>
              <a:t>   r</a:t>
            </a:r>
            <a:r>
              <a:rPr lang="it-IT" sz="1300" b="1" baseline="-25000" dirty="0">
                <a:solidFill>
                  <a:srgbClr val="0070C0"/>
                </a:solidFill>
              </a:rPr>
              <a:t>13</a:t>
            </a:r>
            <a:r>
              <a:rPr lang="it-IT" sz="1300" b="1" dirty="0">
                <a:solidFill>
                  <a:srgbClr val="0070C0"/>
                </a:solidFill>
              </a:rPr>
              <a:t>  =  9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00B050"/>
                </a:solidFill>
              </a:rPr>
              <a:t>15  </a:t>
            </a:r>
            <a:r>
              <a:rPr lang="it-IT" sz="1300" b="1" dirty="0">
                <a:solidFill>
                  <a:srgbClr val="00B050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00B050"/>
                </a:solidFill>
              </a:rPr>
              <a:t>   r</a:t>
            </a:r>
            <a:r>
              <a:rPr lang="it-IT" sz="1300" b="1" baseline="-25000" dirty="0">
                <a:solidFill>
                  <a:srgbClr val="00B050"/>
                </a:solidFill>
              </a:rPr>
              <a:t>26</a:t>
            </a:r>
            <a:r>
              <a:rPr lang="it-IT" sz="1300" b="1" dirty="0">
                <a:solidFill>
                  <a:srgbClr val="00B050"/>
                </a:solidFill>
              </a:rPr>
              <a:t>  =  10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CC00CC"/>
                </a:solidFill>
              </a:rPr>
              <a:t>16  </a:t>
            </a:r>
            <a:r>
              <a:rPr lang="it-IT" sz="1300" b="1" dirty="0">
                <a:solidFill>
                  <a:srgbClr val="CC00CC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CC00CC"/>
                </a:solidFill>
              </a:rPr>
              <a:t>   r</a:t>
            </a:r>
            <a:r>
              <a:rPr lang="it-IT" sz="1300" b="1" baseline="-25000" dirty="0">
                <a:solidFill>
                  <a:srgbClr val="CC00CC"/>
                </a:solidFill>
              </a:rPr>
              <a:t>35</a:t>
            </a:r>
            <a:r>
              <a:rPr lang="it-IT" sz="1300" b="1" dirty="0">
                <a:solidFill>
                  <a:srgbClr val="CC00CC"/>
                </a:solidFill>
              </a:rPr>
              <a:t>  =  11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00B050"/>
                </a:solidFill>
              </a:rPr>
              <a:t>17  </a:t>
            </a:r>
            <a:r>
              <a:rPr lang="it-IT" sz="1300" b="1" dirty="0">
                <a:solidFill>
                  <a:srgbClr val="00B050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00B050"/>
                </a:solidFill>
              </a:rPr>
              <a:t>   r</a:t>
            </a:r>
            <a:r>
              <a:rPr lang="it-IT" sz="1300" b="1" baseline="-25000" dirty="0">
                <a:solidFill>
                  <a:srgbClr val="00B050"/>
                </a:solidFill>
              </a:rPr>
              <a:t>22</a:t>
            </a:r>
            <a:r>
              <a:rPr lang="it-IT" sz="1300" b="1" dirty="0">
                <a:solidFill>
                  <a:srgbClr val="00B050"/>
                </a:solidFill>
              </a:rPr>
              <a:t>  =  12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CC00CC"/>
                </a:solidFill>
              </a:rPr>
              <a:t>17  </a:t>
            </a:r>
            <a:r>
              <a:rPr lang="it-IT" sz="1300" b="1" dirty="0">
                <a:solidFill>
                  <a:srgbClr val="CC00CC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CC00CC"/>
                </a:solidFill>
              </a:rPr>
              <a:t>   r</a:t>
            </a:r>
            <a:r>
              <a:rPr lang="it-IT" sz="1300" b="1" baseline="-25000" dirty="0">
                <a:solidFill>
                  <a:srgbClr val="CC00CC"/>
                </a:solidFill>
              </a:rPr>
              <a:t>34</a:t>
            </a:r>
            <a:r>
              <a:rPr lang="it-IT" sz="1300" b="1" dirty="0">
                <a:solidFill>
                  <a:srgbClr val="CC00CC"/>
                </a:solidFill>
              </a:rPr>
              <a:t>  =  13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00B050"/>
                </a:solidFill>
              </a:rPr>
              <a:t>18  </a:t>
            </a:r>
            <a:r>
              <a:rPr lang="it-IT" sz="1300" b="1" dirty="0">
                <a:solidFill>
                  <a:srgbClr val="00B050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00B050"/>
                </a:solidFill>
              </a:rPr>
              <a:t>   r</a:t>
            </a:r>
            <a:r>
              <a:rPr lang="it-IT" sz="1300" b="1" baseline="-25000" dirty="0">
                <a:solidFill>
                  <a:srgbClr val="00B050"/>
                </a:solidFill>
              </a:rPr>
              <a:t>24</a:t>
            </a:r>
            <a:r>
              <a:rPr lang="it-IT" sz="1300" b="1" dirty="0">
                <a:solidFill>
                  <a:srgbClr val="00B050"/>
                </a:solidFill>
              </a:rPr>
              <a:t>  =  14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CC00CC"/>
                </a:solidFill>
              </a:rPr>
              <a:t>18  </a:t>
            </a:r>
            <a:r>
              <a:rPr lang="it-IT" sz="1300" b="1" dirty="0">
                <a:solidFill>
                  <a:srgbClr val="CC00CC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CC00CC"/>
                </a:solidFill>
              </a:rPr>
              <a:t>   r</a:t>
            </a:r>
            <a:r>
              <a:rPr lang="it-IT" sz="1300" b="1" baseline="-25000" dirty="0">
                <a:solidFill>
                  <a:srgbClr val="CC00CC"/>
                </a:solidFill>
              </a:rPr>
              <a:t>32</a:t>
            </a:r>
            <a:r>
              <a:rPr lang="it-IT" sz="1300" b="1" dirty="0">
                <a:solidFill>
                  <a:srgbClr val="CC00CC"/>
                </a:solidFill>
              </a:rPr>
              <a:t>  =  15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CC00CC"/>
                </a:solidFill>
              </a:rPr>
              <a:t>18  </a:t>
            </a:r>
            <a:r>
              <a:rPr lang="it-IT" sz="1300" b="1" dirty="0">
                <a:solidFill>
                  <a:srgbClr val="CC00CC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CC00CC"/>
                </a:solidFill>
              </a:rPr>
              <a:t>   r</a:t>
            </a:r>
            <a:r>
              <a:rPr lang="it-IT" sz="1300" b="1" baseline="-25000" dirty="0">
                <a:solidFill>
                  <a:srgbClr val="CC00CC"/>
                </a:solidFill>
              </a:rPr>
              <a:t>36</a:t>
            </a:r>
            <a:r>
              <a:rPr lang="it-IT" sz="1300" b="1" dirty="0">
                <a:solidFill>
                  <a:srgbClr val="CC00CC"/>
                </a:solidFill>
              </a:rPr>
              <a:t>  =  16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00B050"/>
                </a:solidFill>
              </a:rPr>
              <a:t>19  </a:t>
            </a:r>
            <a:r>
              <a:rPr lang="it-IT" sz="1300" b="1" dirty="0">
                <a:solidFill>
                  <a:srgbClr val="00B050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00B050"/>
                </a:solidFill>
              </a:rPr>
              <a:t>   r</a:t>
            </a:r>
            <a:r>
              <a:rPr lang="it-IT" sz="1300" b="1" baseline="-25000" dirty="0">
                <a:solidFill>
                  <a:srgbClr val="00B050"/>
                </a:solidFill>
              </a:rPr>
              <a:t>25</a:t>
            </a:r>
            <a:r>
              <a:rPr lang="it-IT" sz="1300" b="1" dirty="0">
                <a:solidFill>
                  <a:srgbClr val="00B050"/>
                </a:solidFill>
              </a:rPr>
              <a:t>  =  17 </a:t>
            </a:r>
          </a:p>
          <a:p>
            <a:pPr>
              <a:lnSpc>
                <a:spcPct val="95000"/>
              </a:lnSpc>
            </a:pPr>
            <a:r>
              <a:rPr lang="it-IT" sz="1300" b="1" dirty="0">
                <a:solidFill>
                  <a:srgbClr val="CC00CC"/>
                </a:solidFill>
              </a:rPr>
              <a:t>19  </a:t>
            </a:r>
            <a:r>
              <a:rPr lang="it-IT" sz="1300" b="1" dirty="0">
                <a:solidFill>
                  <a:srgbClr val="CC00CC"/>
                </a:solidFill>
                <a:sym typeface="Wingdings" panose="05000000000000000000" pitchFamily="2" charset="2"/>
              </a:rPr>
              <a:t></a:t>
            </a:r>
            <a:r>
              <a:rPr lang="it-IT" sz="1300" b="1" dirty="0">
                <a:solidFill>
                  <a:srgbClr val="CC00CC"/>
                </a:solidFill>
              </a:rPr>
              <a:t>   r</a:t>
            </a:r>
            <a:r>
              <a:rPr lang="it-IT" sz="1300" b="1" baseline="-25000" dirty="0">
                <a:solidFill>
                  <a:srgbClr val="CC00CC"/>
                </a:solidFill>
              </a:rPr>
              <a:t>33</a:t>
            </a:r>
            <a:r>
              <a:rPr lang="it-IT" sz="1300" b="1" dirty="0">
                <a:solidFill>
                  <a:srgbClr val="CC00CC"/>
                </a:solidFill>
              </a:rPr>
              <a:t>  =  18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2710643B-ADE3-418F-981E-2B81A71CB48F}"/>
              </a:ext>
            </a:extLst>
          </p:cNvPr>
          <p:cNvSpPr/>
          <p:nvPr/>
        </p:nvSpPr>
        <p:spPr>
          <a:xfrm>
            <a:off x="6145020" y="1190158"/>
            <a:ext cx="1045029" cy="1096664"/>
          </a:xfrm>
          <a:prstGeom prst="rect">
            <a:avLst/>
          </a:prstGeom>
          <a:solidFill>
            <a:srgbClr val="0070C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E4663ED6-113A-40E8-8065-6C05D9BC4BA9}"/>
              </a:ext>
            </a:extLst>
          </p:cNvPr>
          <p:cNvSpPr/>
          <p:nvPr/>
        </p:nvSpPr>
        <p:spPr>
          <a:xfrm>
            <a:off x="6145020" y="2296153"/>
            <a:ext cx="1045029" cy="1143450"/>
          </a:xfrm>
          <a:prstGeom prst="rect">
            <a:avLst/>
          </a:prstGeom>
          <a:solidFill>
            <a:srgbClr val="00B050">
              <a:alpha val="3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C3E2E304-16AA-43EB-A90A-D9BBAF4C1921}"/>
              </a:ext>
            </a:extLst>
          </p:cNvPr>
          <p:cNvSpPr/>
          <p:nvPr/>
        </p:nvSpPr>
        <p:spPr>
          <a:xfrm>
            <a:off x="6145019" y="3448934"/>
            <a:ext cx="1045029" cy="1129662"/>
          </a:xfrm>
          <a:prstGeom prst="rect">
            <a:avLst/>
          </a:prstGeom>
          <a:solidFill>
            <a:srgbClr val="CC00CC">
              <a:alpha val="3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8" name="Freccia a destra 17">
            <a:extLst>
              <a:ext uri="{FF2B5EF4-FFF2-40B4-BE49-F238E27FC236}">
                <a16:creationId xmlns:a16="http://schemas.microsoft.com/office/drawing/2014/main" id="{5C3F8065-C0F7-419A-A731-8864C527A1B3}"/>
              </a:ext>
            </a:extLst>
          </p:cNvPr>
          <p:cNvSpPr/>
          <p:nvPr/>
        </p:nvSpPr>
        <p:spPr>
          <a:xfrm>
            <a:off x="7376663" y="2725281"/>
            <a:ext cx="393221" cy="31724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Freccia a destra 18">
            <a:extLst>
              <a:ext uri="{FF2B5EF4-FFF2-40B4-BE49-F238E27FC236}">
                <a16:creationId xmlns:a16="http://schemas.microsoft.com/office/drawing/2014/main" id="{C57F6E22-5EF0-45A6-B405-F92D0EFFFB4A}"/>
              </a:ext>
            </a:extLst>
          </p:cNvPr>
          <p:cNvSpPr/>
          <p:nvPr/>
        </p:nvSpPr>
        <p:spPr>
          <a:xfrm>
            <a:off x="9127689" y="2725281"/>
            <a:ext cx="393221" cy="31724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78A6976-2B86-468F-AE8B-5F040ED0EEAD}"/>
              </a:ext>
            </a:extLst>
          </p:cNvPr>
          <p:cNvSpPr txBox="1"/>
          <p:nvPr/>
        </p:nvSpPr>
        <p:spPr>
          <a:xfrm>
            <a:off x="9739673" y="1515998"/>
            <a:ext cx="793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r</a:t>
            </a:r>
            <a:r>
              <a:rPr lang="it-IT" b="1" baseline="-25000" dirty="0">
                <a:solidFill>
                  <a:srgbClr val="0070C0"/>
                </a:solidFill>
              </a:rPr>
              <a:t>1</a:t>
            </a:r>
            <a:r>
              <a:rPr lang="it-IT" b="1" dirty="0">
                <a:solidFill>
                  <a:srgbClr val="0070C0"/>
                </a:solidFill>
              </a:rPr>
              <a:t> =  4 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CF935939-F5F1-4619-AD77-854B36A1E5A3}"/>
              </a:ext>
            </a:extLst>
          </p:cNvPr>
          <p:cNvCxnSpPr/>
          <p:nvPr/>
        </p:nvCxnSpPr>
        <p:spPr>
          <a:xfrm>
            <a:off x="9839156" y="1600562"/>
            <a:ext cx="118188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E96AF083-1A19-4A4F-8131-98DBD4378BE9}"/>
              </a:ext>
            </a:extLst>
          </p:cNvPr>
          <p:cNvSpPr txBox="1"/>
          <p:nvPr/>
        </p:nvSpPr>
        <p:spPr>
          <a:xfrm>
            <a:off x="9732183" y="2704016"/>
            <a:ext cx="1036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00B050"/>
                </a:solidFill>
              </a:rPr>
              <a:t>r</a:t>
            </a:r>
            <a:r>
              <a:rPr lang="it-IT" b="1" baseline="-25000" dirty="0">
                <a:solidFill>
                  <a:srgbClr val="00B050"/>
                </a:solidFill>
              </a:rPr>
              <a:t>2</a:t>
            </a:r>
            <a:r>
              <a:rPr lang="it-IT" b="1" dirty="0">
                <a:solidFill>
                  <a:srgbClr val="00B050"/>
                </a:solidFill>
              </a:rPr>
              <a:t> =  11 </a:t>
            </a:r>
          </a:p>
        </p:txBody>
      </p: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50E99ACC-EB72-45D6-900B-8227287A8F86}"/>
              </a:ext>
            </a:extLst>
          </p:cNvPr>
          <p:cNvCxnSpPr/>
          <p:nvPr/>
        </p:nvCxnSpPr>
        <p:spPr>
          <a:xfrm>
            <a:off x="9831666" y="2788580"/>
            <a:ext cx="11818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66A671E8-5BAF-4036-8362-1B41049B512B}"/>
              </a:ext>
            </a:extLst>
          </p:cNvPr>
          <p:cNvSpPr txBox="1"/>
          <p:nvPr/>
        </p:nvSpPr>
        <p:spPr>
          <a:xfrm>
            <a:off x="9732183" y="3882814"/>
            <a:ext cx="1036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CC00CC"/>
                </a:solidFill>
              </a:rPr>
              <a:t>r</a:t>
            </a:r>
            <a:r>
              <a:rPr lang="it-IT" b="1" baseline="-25000" dirty="0">
                <a:solidFill>
                  <a:srgbClr val="CC00CC"/>
                </a:solidFill>
              </a:rPr>
              <a:t>3</a:t>
            </a:r>
            <a:r>
              <a:rPr lang="it-IT" b="1" dirty="0">
                <a:solidFill>
                  <a:srgbClr val="CC00CC"/>
                </a:solidFill>
              </a:rPr>
              <a:t> =  13.5 </a:t>
            </a: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0724C9F9-50AB-4903-8F0C-28D9FD35BC0D}"/>
              </a:ext>
            </a:extLst>
          </p:cNvPr>
          <p:cNvCxnSpPr/>
          <p:nvPr/>
        </p:nvCxnSpPr>
        <p:spPr>
          <a:xfrm>
            <a:off x="9831666" y="3967378"/>
            <a:ext cx="118188" cy="0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ccia a destra 26">
            <a:extLst>
              <a:ext uri="{FF2B5EF4-FFF2-40B4-BE49-F238E27FC236}">
                <a16:creationId xmlns:a16="http://schemas.microsoft.com/office/drawing/2014/main" id="{E676CBAA-13D5-4D64-BF09-7CB1FCEBF9FC}"/>
              </a:ext>
            </a:extLst>
          </p:cNvPr>
          <p:cNvSpPr/>
          <p:nvPr/>
        </p:nvSpPr>
        <p:spPr>
          <a:xfrm>
            <a:off x="10737184" y="2734612"/>
            <a:ext cx="393221" cy="317240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67F7436A-5664-4C42-88E4-71434C42CF00}"/>
              </a:ext>
            </a:extLst>
          </p:cNvPr>
          <p:cNvSpPr txBox="1"/>
          <p:nvPr/>
        </p:nvSpPr>
        <p:spPr>
          <a:xfrm>
            <a:off x="11230695" y="2704016"/>
            <a:ext cx="895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r =  9.5 </a:t>
            </a: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310ABB60-DFCA-4DDB-94D2-788B67C858F7}"/>
              </a:ext>
            </a:extLst>
          </p:cNvPr>
          <p:cNvCxnSpPr/>
          <p:nvPr/>
        </p:nvCxnSpPr>
        <p:spPr>
          <a:xfrm>
            <a:off x="11316804" y="2778381"/>
            <a:ext cx="1181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arentesi graffa aperta 29">
            <a:extLst>
              <a:ext uri="{FF2B5EF4-FFF2-40B4-BE49-F238E27FC236}">
                <a16:creationId xmlns:a16="http://schemas.microsoft.com/office/drawing/2014/main" id="{686B1DF9-9023-44A4-8A94-9175A2F47791}"/>
              </a:ext>
            </a:extLst>
          </p:cNvPr>
          <p:cNvSpPr/>
          <p:nvPr/>
        </p:nvSpPr>
        <p:spPr>
          <a:xfrm>
            <a:off x="9640679" y="1488005"/>
            <a:ext cx="190770" cy="280067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1" name="Rettangolo con angoli arrotondati 30">
            <a:extLst>
              <a:ext uri="{FF2B5EF4-FFF2-40B4-BE49-F238E27FC236}">
                <a16:creationId xmlns:a16="http://schemas.microsoft.com/office/drawing/2014/main" id="{84D5C0D2-9DAD-4190-9A58-15277BF3426F}"/>
              </a:ext>
            </a:extLst>
          </p:cNvPr>
          <p:cNvSpPr/>
          <p:nvPr/>
        </p:nvSpPr>
        <p:spPr>
          <a:xfrm>
            <a:off x="5968482" y="881941"/>
            <a:ext cx="6096000" cy="3792700"/>
          </a:xfrm>
          <a:prstGeom prst="roundRect">
            <a:avLst>
              <a:gd name="adj" fmla="val 6181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526DC9FC-F9C7-408C-94F0-4B7CF5B22624}"/>
              </a:ext>
            </a:extLst>
          </p:cNvPr>
          <p:cNvSpPr txBox="1"/>
          <p:nvPr/>
        </p:nvSpPr>
        <p:spPr>
          <a:xfrm>
            <a:off x="11003002" y="881941"/>
            <a:ext cx="977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it-IT" dirty="0" err="1"/>
              <a:t>Example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2671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F3B786BA-E5DC-85D8-5D69-857F7119C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18</a:t>
            </a:fld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889976C-6DEC-055E-3246-BA07E26128D3}"/>
              </a:ext>
            </a:extLst>
          </p:cNvPr>
          <p:cNvSpPr/>
          <p:nvPr/>
        </p:nvSpPr>
        <p:spPr>
          <a:xfrm>
            <a:off x="1129781" y="158336"/>
            <a:ext cx="993243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sym typeface="Symbol" panose="05050102010706020507" pitchFamily="18" charset="2"/>
              </a:rPr>
              <a:t>Multiple comparison between means - non parametric tests: Dunn test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796EFB0F-4803-4F1F-D39D-6C0CB25CB215}"/>
              </a:ext>
            </a:extLst>
          </p:cNvPr>
          <p:cNvSpPr txBox="1"/>
          <p:nvPr/>
        </p:nvSpPr>
        <p:spPr>
          <a:xfrm>
            <a:off x="292893" y="852410"/>
            <a:ext cx="822245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en-US" b="0" i="0" dirty="0">
                <a:solidFill>
                  <a:srgbClr val="FF0000"/>
                </a:solidFill>
                <a:effectLst/>
              </a:rPr>
              <a:t>z</a:t>
            </a:r>
            <a:r>
              <a:rPr lang="en-US" b="0" i="0" baseline="-25000" dirty="0">
                <a:solidFill>
                  <a:srgbClr val="FF0000"/>
                </a:solidFill>
                <a:effectLst/>
              </a:rPr>
              <a:t>i</a:t>
            </a:r>
            <a:r>
              <a:rPr lang="en-US" b="0" i="0" dirty="0">
                <a:solidFill>
                  <a:srgbClr val="FF0000"/>
                </a:solidFill>
                <a:effectLst/>
              </a:rPr>
              <a:t> = </a:t>
            </a:r>
            <a:r>
              <a:rPr lang="en-US" b="0" i="0" dirty="0" err="1">
                <a:solidFill>
                  <a:srgbClr val="FF0000"/>
                </a:solidFill>
                <a:effectLst/>
              </a:rPr>
              <a:t>y</a:t>
            </a:r>
            <a:r>
              <a:rPr lang="en-US" b="0" i="0" baseline="-25000" dirty="0" err="1">
                <a:solidFill>
                  <a:srgbClr val="FF0000"/>
                </a:solidFill>
                <a:effectLst/>
              </a:rPr>
              <a:t>i</a:t>
            </a:r>
            <a:r>
              <a:rPr lang="en-US" b="0" i="0" dirty="0">
                <a:solidFill>
                  <a:srgbClr val="FF0000"/>
                </a:solidFill>
                <a:effectLst/>
              </a:rPr>
              <a:t> / </a:t>
            </a:r>
            <a:r>
              <a:rPr lang="en-US" b="0" i="0" dirty="0" err="1">
                <a:solidFill>
                  <a:srgbClr val="FF0000"/>
                </a:solidFill>
                <a:effectLst/>
              </a:rPr>
              <a:t>σ</a:t>
            </a:r>
            <a:r>
              <a:rPr lang="en-US" b="0" i="0" baseline="-25000" dirty="0" err="1">
                <a:solidFill>
                  <a:srgbClr val="FF0000"/>
                </a:solidFill>
                <a:effectLst/>
              </a:rPr>
              <a:t>i</a:t>
            </a:r>
            <a:endParaRPr lang="en-US" b="0" i="0" baseline="-25000" dirty="0">
              <a:solidFill>
                <a:srgbClr val="FF0000"/>
              </a:solidFill>
              <a:effectLst/>
            </a:endParaRPr>
          </a:p>
          <a:p>
            <a:pPr algn="l" fontAlgn="base"/>
            <a:endParaRPr lang="en-US" b="0" i="0" dirty="0">
              <a:solidFill>
                <a:srgbClr val="003366"/>
              </a:solidFill>
              <a:effectLst/>
            </a:endParaRPr>
          </a:p>
          <a:p>
            <a:pPr algn="l" fontAlgn="base"/>
            <a:r>
              <a:rPr lang="en-US" b="0" i="0" dirty="0">
                <a:solidFill>
                  <a:srgbClr val="003366"/>
                </a:solidFill>
                <a:effectLst/>
              </a:rPr>
              <a:t>where:  </a:t>
            </a:r>
          </a:p>
          <a:p>
            <a:pPr algn="l" fontAlgn="base"/>
            <a:r>
              <a:rPr lang="en-US" b="0" i="1" dirty="0" err="1">
                <a:solidFill>
                  <a:srgbClr val="FF0000"/>
                </a:solidFill>
                <a:effectLst/>
              </a:rPr>
              <a:t>i</a:t>
            </a:r>
            <a:r>
              <a:rPr lang="en-US" b="0" i="1" dirty="0">
                <a:solidFill>
                  <a:srgbClr val="FF0000"/>
                </a:solidFill>
                <a:effectLst/>
              </a:rPr>
              <a:t> </a:t>
            </a:r>
            <a:r>
              <a:rPr lang="en-US" b="0" i="0" dirty="0">
                <a:solidFill>
                  <a:srgbClr val="FF0000"/>
                </a:solidFill>
                <a:effectLst/>
              </a:rPr>
              <a:t>is one of the 1 to </a:t>
            </a:r>
            <a:r>
              <a:rPr lang="en-US" b="0" i="1" dirty="0">
                <a:solidFill>
                  <a:srgbClr val="FF0000"/>
                </a:solidFill>
                <a:effectLst/>
              </a:rPr>
              <a:t>m </a:t>
            </a:r>
            <a:r>
              <a:rPr lang="en-US" b="0" i="0" dirty="0">
                <a:solidFill>
                  <a:srgbClr val="FF0000"/>
                </a:solidFill>
                <a:effectLst/>
              </a:rPr>
              <a:t>comparisons</a:t>
            </a:r>
            <a:endParaRPr lang="en-US" dirty="0">
              <a:solidFill>
                <a:srgbClr val="FF0000"/>
              </a:solidFill>
            </a:endParaRPr>
          </a:p>
          <a:p>
            <a:pPr algn="l" fontAlgn="base"/>
            <a:r>
              <a:rPr lang="en-US" b="0" i="0" dirty="0" err="1">
                <a:solidFill>
                  <a:srgbClr val="FF0000"/>
                </a:solidFill>
                <a:effectLst/>
              </a:rPr>
              <a:t>y</a:t>
            </a:r>
            <a:r>
              <a:rPr lang="en-US" b="0" i="0" baseline="-25000" dirty="0" err="1">
                <a:solidFill>
                  <a:srgbClr val="FF0000"/>
                </a:solidFill>
                <a:effectLst/>
              </a:rPr>
              <a:t>i</a:t>
            </a:r>
            <a:r>
              <a:rPr lang="en-US" b="0" i="0" dirty="0">
                <a:solidFill>
                  <a:srgbClr val="FF0000"/>
                </a:solidFill>
                <a:effectLst/>
              </a:rPr>
              <a:t> = </a:t>
            </a:r>
            <a:r>
              <a:rPr lang="en-US" b="0" i="0" dirty="0" err="1">
                <a:solidFill>
                  <a:srgbClr val="FF0000"/>
                </a:solidFill>
                <a:effectLst/>
              </a:rPr>
              <a:t>r</a:t>
            </a:r>
            <a:r>
              <a:rPr lang="en-US" b="0" i="0" baseline="-25000" dirty="0" err="1">
                <a:solidFill>
                  <a:srgbClr val="FF0000"/>
                </a:solidFill>
                <a:effectLst/>
              </a:rPr>
              <a:t>A</a:t>
            </a:r>
            <a:r>
              <a:rPr lang="en-US" b="0" i="0" dirty="0">
                <a:solidFill>
                  <a:srgbClr val="FF0000"/>
                </a:solidFill>
                <a:effectLst/>
              </a:rPr>
              <a:t> – </a:t>
            </a:r>
            <a:r>
              <a:rPr lang="en-US" b="0" i="0" dirty="0" err="1">
                <a:solidFill>
                  <a:srgbClr val="FF0000"/>
                </a:solidFill>
                <a:effectLst/>
              </a:rPr>
              <a:t>r</a:t>
            </a:r>
            <a:r>
              <a:rPr lang="en-US" b="0" i="0" baseline="-25000" dirty="0" err="1">
                <a:solidFill>
                  <a:srgbClr val="FF0000"/>
                </a:solidFill>
                <a:effectLst/>
              </a:rPr>
              <a:t>B</a:t>
            </a:r>
            <a:r>
              <a:rPr lang="en-US" b="0" i="0" dirty="0">
                <a:solidFill>
                  <a:srgbClr val="FF0000"/>
                </a:solidFill>
                <a:effectLst/>
              </a:rPr>
              <a:t> </a:t>
            </a:r>
            <a:r>
              <a:rPr lang="en-US" dirty="0">
                <a:solidFill>
                  <a:srgbClr val="003366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is the difference between the average ranks of groups A and B under test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4AACCE2-BDD8-D54D-FF83-F68DAE52A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893" y="2481588"/>
            <a:ext cx="4186334" cy="1141727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B489AC42-BA23-95F2-A626-8D795C66A885}"/>
              </a:ext>
            </a:extLst>
          </p:cNvPr>
          <p:cNvSpPr/>
          <p:nvPr/>
        </p:nvSpPr>
        <p:spPr>
          <a:xfrm>
            <a:off x="208917" y="3923523"/>
            <a:ext cx="116371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b="0" i="0" dirty="0">
                <a:solidFill>
                  <a:srgbClr val="003366"/>
                </a:solidFill>
                <a:effectLst/>
              </a:rPr>
              <a:t>Each z</a:t>
            </a:r>
            <a:r>
              <a:rPr lang="en-US" b="0" i="0" baseline="-25000" dirty="0">
                <a:solidFill>
                  <a:srgbClr val="003366"/>
                </a:solidFill>
                <a:effectLst/>
              </a:rPr>
              <a:t>i</a:t>
            </a:r>
            <a:r>
              <a:rPr lang="en-US" b="0" i="0" dirty="0">
                <a:solidFill>
                  <a:srgbClr val="003366"/>
                </a:solidFill>
                <a:effectLst/>
              </a:rPr>
              <a:t> value has to be compared with </a:t>
            </a:r>
            <a:r>
              <a:rPr lang="en-US" b="0" i="0" dirty="0">
                <a:solidFill>
                  <a:srgbClr val="FF0000"/>
                </a:solidFill>
                <a:effectLst/>
              </a:rPr>
              <a:t>a critical value related to the standard normal distribution, depending on the significativity value </a:t>
            </a:r>
            <a:r>
              <a:rPr lang="en-US" b="0" i="0" dirty="0">
                <a:solidFill>
                  <a:srgbClr val="FF0000"/>
                </a:solidFill>
                <a:effectLst/>
                <a:latin typeface="Symbol" panose="05050102010706020507" pitchFamily="18" charset="2"/>
              </a:rPr>
              <a:t>a</a:t>
            </a:r>
            <a:r>
              <a:rPr lang="en-US" b="0" i="0" dirty="0">
                <a:solidFill>
                  <a:srgbClr val="003366"/>
                </a:solidFill>
                <a:effectLst/>
              </a:rPr>
              <a:t>.</a:t>
            </a:r>
            <a:endParaRPr lang="en-US" dirty="0">
              <a:solidFill>
                <a:srgbClr val="003366"/>
              </a:solidFill>
            </a:endParaRPr>
          </a:p>
          <a:p>
            <a:pPr algn="just" fontAlgn="base"/>
            <a:endParaRPr lang="en-US" dirty="0">
              <a:solidFill>
                <a:srgbClr val="003366"/>
              </a:solidFill>
            </a:endParaRPr>
          </a:p>
          <a:p>
            <a:pPr algn="just" fontAlgn="base"/>
            <a:endParaRPr lang="en-US" b="0" i="0" dirty="0">
              <a:solidFill>
                <a:srgbClr val="003366"/>
              </a:solidFill>
              <a:effectLst/>
            </a:endParaRPr>
          </a:p>
          <a:p>
            <a:pPr algn="just" fontAlgn="base"/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8939E8D-4036-C324-53C6-3CD3935DFB32}"/>
              </a:ext>
            </a:extLst>
          </p:cNvPr>
          <p:cNvSpPr txBox="1"/>
          <p:nvPr/>
        </p:nvSpPr>
        <p:spPr>
          <a:xfrm>
            <a:off x="4746949" y="2590786"/>
            <a:ext cx="447669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en-US" dirty="0">
                <a:solidFill>
                  <a:srgbClr val="003366"/>
                </a:solidFill>
              </a:rPr>
              <a:t>where </a:t>
            </a:r>
            <a:r>
              <a:rPr lang="en-US" dirty="0" err="1">
                <a:solidFill>
                  <a:srgbClr val="FF0000"/>
                </a:solidFill>
                <a:latin typeface="Symbol" panose="05050102010706020507" pitchFamily="18" charset="2"/>
              </a:rPr>
              <a:t>t</a:t>
            </a:r>
            <a:r>
              <a:rPr lang="en-US" baseline="-25000" dirty="0" err="1">
                <a:solidFill>
                  <a:srgbClr val="FF0000"/>
                </a:solidFill>
              </a:rPr>
              <a:t>s</a:t>
            </a:r>
            <a:r>
              <a:rPr lang="en-US" dirty="0">
                <a:solidFill>
                  <a:srgbClr val="FF0000"/>
                </a:solidFill>
              </a:rPr>
              <a:t> represents the number of ties in the 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baseline="30000" dirty="0" err="1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group of ties</a:t>
            </a:r>
            <a:r>
              <a:rPr lang="en-US" dirty="0">
                <a:solidFill>
                  <a:srgbClr val="003366"/>
                </a:solidFill>
              </a:rPr>
              <a:t> (if no ties are present, the sum shown in the formula is equal to 0).</a:t>
            </a:r>
            <a:endParaRPr lang="en-US" b="0" i="0" dirty="0">
              <a:solidFill>
                <a:srgbClr val="003366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55851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8595866-56BC-4B4C-A612-2E7A5439A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77479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2</a:t>
            </a:fld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38ECAF45-2CC0-4A0C-9A7A-E76E93590380}"/>
              </a:ext>
            </a:extLst>
          </p:cNvPr>
          <p:cNvSpPr/>
          <p:nvPr/>
        </p:nvSpPr>
        <p:spPr>
          <a:xfrm>
            <a:off x="246822" y="55161"/>
            <a:ext cx="11698356" cy="456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tabLst>
                <a:tab pos="11390313" algn="l"/>
              </a:tabLst>
            </a:pP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Probability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density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function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(PDF):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expectation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mean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variance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skewness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kurtosis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entropy</a:t>
            </a:r>
            <a:endParaRPr lang="it-IT" sz="2200" b="1" dirty="0">
              <a:solidFill>
                <a:srgbClr val="003366"/>
              </a:solidFill>
              <a:sym typeface="Symbol" panose="05050102010706020507" pitchFamily="18" charset="2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6D74AB0-C821-40C7-A38D-F1F837B965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147" y="733193"/>
            <a:ext cx="3233324" cy="1072057"/>
          </a:xfrm>
          <a:prstGeom prst="rect">
            <a:avLst/>
          </a:prstGeom>
        </p:spPr>
      </p:pic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946DD7C5-EEAA-4637-AFE4-C3F35823245F}"/>
              </a:ext>
            </a:extLst>
          </p:cNvPr>
          <p:cNvCxnSpPr/>
          <p:nvPr/>
        </p:nvCxnSpPr>
        <p:spPr>
          <a:xfrm>
            <a:off x="6329269" y="745435"/>
            <a:ext cx="0" cy="5976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id="{9EE4AD5E-BEB6-4AAE-A982-3623B8CB5743}"/>
              </a:ext>
            </a:extLst>
          </p:cNvPr>
          <p:cNvSpPr/>
          <p:nvPr/>
        </p:nvSpPr>
        <p:spPr>
          <a:xfrm>
            <a:off x="117613" y="1057626"/>
            <a:ext cx="1414669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Expectation</a:t>
            </a:r>
            <a:endParaRPr lang="en-US" sz="2000" dirty="0">
              <a:solidFill>
                <a:srgbClr val="003366"/>
              </a:solidFill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D427A25-2807-457E-8E9F-9B05A9E15141}"/>
              </a:ext>
            </a:extLst>
          </p:cNvPr>
          <p:cNvSpPr/>
          <p:nvPr/>
        </p:nvSpPr>
        <p:spPr>
          <a:xfrm>
            <a:off x="117612" y="2213878"/>
            <a:ext cx="1414669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Mean</a:t>
            </a:r>
            <a:endParaRPr lang="en-US" sz="2000" dirty="0">
              <a:solidFill>
                <a:srgbClr val="003366"/>
              </a:solidFill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8AA046CF-B6C6-4CAB-B7C0-2FB725709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590" y="1977799"/>
            <a:ext cx="2657475" cy="895350"/>
          </a:xfrm>
          <a:prstGeom prst="rect">
            <a:avLst/>
          </a:prstGeom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0123C3F6-DC7A-41E0-8DAF-8866AE0B3686}"/>
              </a:ext>
            </a:extLst>
          </p:cNvPr>
          <p:cNvSpPr/>
          <p:nvPr/>
        </p:nvSpPr>
        <p:spPr>
          <a:xfrm>
            <a:off x="76579" y="4339444"/>
            <a:ext cx="1206659" cy="1372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Variance</a:t>
            </a:r>
            <a:endParaRPr lang="it-IT" sz="2000" dirty="0">
              <a:solidFill>
                <a:srgbClr val="003366"/>
              </a:solidFill>
              <a:sym typeface="Symbol" panose="05050102010706020507" pitchFamily="18" charset="2"/>
            </a:endParaRPr>
          </a:p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(central moment of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order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2)</a:t>
            </a:r>
            <a:endParaRPr lang="en-US" dirty="0">
              <a:solidFill>
                <a:srgbClr val="003366"/>
              </a:solidFill>
            </a:endParaRPr>
          </a:p>
        </p:txBody>
      </p:sp>
      <p:pic>
        <p:nvPicPr>
          <p:cNvPr id="14" name="Immagine 13">
            <a:extLst>
              <a:ext uri="{FF2B5EF4-FFF2-40B4-BE49-F238E27FC236}">
                <a16:creationId xmlns:a16="http://schemas.microsoft.com/office/drawing/2014/main" id="{5FB6D8E7-8BB0-4665-816E-7FE6AA7A8B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3077" y="3329971"/>
            <a:ext cx="3764709" cy="1391116"/>
          </a:xfrm>
          <a:prstGeom prst="rect">
            <a:avLst/>
          </a:prstGeom>
        </p:spPr>
      </p:pic>
      <p:pic>
        <p:nvPicPr>
          <p:cNvPr id="16" name="Immagine 15">
            <a:extLst>
              <a:ext uri="{FF2B5EF4-FFF2-40B4-BE49-F238E27FC236}">
                <a16:creationId xmlns:a16="http://schemas.microsoft.com/office/drawing/2014/main" id="{3B35F052-BD5D-42F1-A3D3-BDC2D2A8B1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40184" y="5025722"/>
            <a:ext cx="4182922" cy="538574"/>
          </a:xfrm>
          <a:prstGeom prst="rect">
            <a:avLst/>
          </a:prstGeom>
        </p:spPr>
      </p:pic>
      <p:sp>
        <p:nvSpPr>
          <p:cNvPr id="17" name="Parentesi graffa aperta 16">
            <a:extLst>
              <a:ext uri="{FF2B5EF4-FFF2-40B4-BE49-F238E27FC236}">
                <a16:creationId xmlns:a16="http://schemas.microsoft.com/office/drawing/2014/main" id="{D699A655-923B-4D84-961A-8FC3A19BC99E}"/>
              </a:ext>
            </a:extLst>
          </p:cNvPr>
          <p:cNvSpPr/>
          <p:nvPr/>
        </p:nvSpPr>
        <p:spPr>
          <a:xfrm>
            <a:off x="1549328" y="3329971"/>
            <a:ext cx="345316" cy="3391504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B7F59E5D-D4E7-49BC-9F37-41E7073EA30A}"/>
              </a:ext>
            </a:extLst>
          </p:cNvPr>
          <p:cNvSpPr/>
          <p:nvPr/>
        </p:nvSpPr>
        <p:spPr>
          <a:xfrm>
            <a:off x="1814970" y="6002087"/>
            <a:ext cx="2655983" cy="487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V(ax + b)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= a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V(x) </a:t>
            </a:r>
            <a:endParaRPr lang="en-US" sz="2400" dirty="0"/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C1F8BA19-7A6F-4DB4-A615-52B2202A56C9}"/>
              </a:ext>
            </a:extLst>
          </p:cNvPr>
          <p:cNvSpPr/>
          <p:nvPr/>
        </p:nvSpPr>
        <p:spPr>
          <a:xfrm>
            <a:off x="8271574" y="946750"/>
            <a:ext cx="2289409" cy="509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n-US" sz="2600" dirty="0">
                <a:latin typeface="Symbol" panose="05050102010706020507" pitchFamily="18" charset="2"/>
                <a:ea typeface="Cambria Math" panose="02040503050406030204" pitchFamily="18" charset="0"/>
              </a:rPr>
              <a:t>m</a:t>
            </a:r>
            <a:r>
              <a:rPr lang="en-US" sz="2600" baseline="-25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’ = E[(X-</a:t>
            </a:r>
            <a:r>
              <a:rPr lang="en-US" sz="2600" dirty="0">
                <a:latin typeface="Symbol" panose="05050102010706020507" pitchFamily="18" charset="2"/>
                <a:ea typeface="Cambria Math" panose="02040503050406030204" pitchFamily="18" charset="0"/>
              </a:rPr>
              <a:t>m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)</a:t>
            </a:r>
            <a:r>
              <a:rPr lang="en-US" sz="2600" baseline="30000" dirty="0">
                <a:latin typeface="Cambria Math" panose="02040503050406030204" pitchFamily="18" charset="0"/>
                <a:ea typeface="Cambria Math" panose="02040503050406030204" pitchFamily="18" charset="0"/>
              </a:rPr>
              <a:t>3</a:t>
            </a:r>
            <a:r>
              <a:rPr lang="en-US" sz="2600" dirty="0">
                <a:latin typeface="Cambria Math" panose="02040503050406030204" pitchFamily="18" charset="0"/>
                <a:ea typeface="Cambria Math" panose="02040503050406030204" pitchFamily="18" charset="0"/>
              </a:rPr>
              <a:t>]</a:t>
            </a: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84733E60-8ACA-4E32-8B11-5D8D64CA38E9}"/>
              </a:ext>
            </a:extLst>
          </p:cNvPr>
          <p:cNvSpPr/>
          <p:nvPr/>
        </p:nvSpPr>
        <p:spPr>
          <a:xfrm>
            <a:off x="6593573" y="1033055"/>
            <a:ext cx="1414669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Skewness</a:t>
            </a:r>
            <a:endParaRPr lang="en-US" sz="2000" dirty="0">
              <a:solidFill>
                <a:srgbClr val="003366"/>
              </a:solidFill>
            </a:endParaRP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06A186B9-E752-4236-ABD6-0902DE2390F9}"/>
              </a:ext>
            </a:extLst>
          </p:cNvPr>
          <p:cNvSpPr/>
          <p:nvPr/>
        </p:nvSpPr>
        <p:spPr>
          <a:xfrm>
            <a:off x="6583429" y="1805250"/>
            <a:ext cx="5523039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Standardized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skewness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(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asymmetry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coefficient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)</a:t>
            </a:r>
            <a:endParaRPr lang="en-US" dirty="0">
              <a:solidFill>
                <a:srgbClr val="003366"/>
              </a:solidFill>
            </a:endParaRPr>
          </a:p>
        </p:txBody>
      </p:sp>
      <p:pic>
        <p:nvPicPr>
          <p:cNvPr id="24" name="Immagine 23">
            <a:extLst>
              <a:ext uri="{FF2B5EF4-FFF2-40B4-BE49-F238E27FC236}">
                <a16:creationId xmlns:a16="http://schemas.microsoft.com/office/drawing/2014/main" id="{023B6526-667F-4B16-9FB1-4823C9F1EA6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16765" y="2369541"/>
            <a:ext cx="5026879" cy="920415"/>
          </a:xfrm>
          <a:prstGeom prst="rect">
            <a:avLst/>
          </a:prstGeom>
        </p:spPr>
      </p:pic>
      <p:sp>
        <p:nvSpPr>
          <p:cNvPr id="25" name="Rettangolo 24">
            <a:extLst>
              <a:ext uri="{FF2B5EF4-FFF2-40B4-BE49-F238E27FC236}">
                <a16:creationId xmlns:a16="http://schemas.microsoft.com/office/drawing/2014/main" id="{B50B44F8-8F57-4A7E-9110-E8ECB3702CB1}"/>
              </a:ext>
            </a:extLst>
          </p:cNvPr>
          <p:cNvSpPr/>
          <p:nvPr/>
        </p:nvSpPr>
        <p:spPr>
          <a:xfrm>
            <a:off x="6593573" y="3621078"/>
            <a:ext cx="3535008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(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Standardized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)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kurtosis</a:t>
            </a:r>
            <a:endParaRPr lang="en-US" sz="2000" dirty="0">
              <a:solidFill>
                <a:srgbClr val="003366"/>
              </a:solidFill>
            </a:endParaRPr>
          </a:p>
        </p:txBody>
      </p:sp>
      <p:pic>
        <p:nvPicPr>
          <p:cNvPr id="27" name="Immagine 26">
            <a:extLst>
              <a:ext uri="{FF2B5EF4-FFF2-40B4-BE49-F238E27FC236}">
                <a16:creationId xmlns:a16="http://schemas.microsoft.com/office/drawing/2014/main" id="{F91E9EB3-3952-4187-AF7F-42DC6F5814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16765" y="4147773"/>
            <a:ext cx="5418974" cy="963570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5BB6DCB8-09A5-418F-B94D-AAA1CE6286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46582" y="5824945"/>
            <a:ext cx="5136138" cy="841005"/>
          </a:xfrm>
          <a:prstGeom prst="rect">
            <a:avLst/>
          </a:prstGeom>
        </p:spPr>
      </p:pic>
      <p:sp>
        <p:nvSpPr>
          <p:cNvPr id="30" name="Rettangolo 29">
            <a:extLst>
              <a:ext uri="{FF2B5EF4-FFF2-40B4-BE49-F238E27FC236}">
                <a16:creationId xmlns:a16="http://schemas.microsoft.com/office/drawing/2014/main" id="{387EE2C4-FCBB-4568-ADAA-6D57629178BD}"/>
              </a:ext>
            </a:extLst>
          </p:cNvPr>
          <p:cNvSpPr/>
          <p:nvPr/>
        </p:nvSpPr>
        <p:spPr>
          <a:xfrm>
            <a:off x="6616765" y="5289278"/>
            <a:ext cx="3535008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Entropy</a:t>
            </a:r>
            <a:endParaRPr lang="en-US" sz="2000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112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25C2E1A-A06C-42DD-B4B4-A1DA540C3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3</a:t>
            </a:fld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B98ED34F-4846-4452-BEDC-52F7D4A7753F}"/>
              </a:ext>
            </a:extLst>
          </p:cNvPr>
          <p:cNvSpPr/>
          <p:nvPr/>
        </p:nvSpPr>
        <p:spPr>
          <a:xfrm>
            <a:off x="246822" y="55161"/>
            <a:ext cx="11698356" cy="456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  <a:tabLst>
                <a:tab pos="11390313" algn="l"/>
              </a:tabLst>
            </a:pP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(Non central) moment-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generating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function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covariance</a:t>
            </a:r>
            <a:endParaRPr lang="it-IT" sz="2200" b="1" dirty="0">
              <a:solidFill>
                <a:srgbClr val="003366"/>
              </a:solidFill>
              <a:sym typeface="Symbol" panose="05050102010706020507" pitchFamily="18" charset="2"/>
            </a:endParaRP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3D163FB-A719-46AF-BAC3-2599EFFF7648}"/>
              </a:ext>
            </a:extLst>
          </p:cNvPr>
          <p:cNvCxnSpPr/>
          <p:nvPr/>
        </p:nvCxnSpPr>
        <p:spPr>
          <a:xfrm>
            <a:off x="7858452" y="650289"/>
            <a:ext cx="0" cy="597604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magine 6">
            <a:extLst>
              <a:ext uri="{FF2B5EF4-FFF2-40B4-BE49-F238E27FC236}">
                <a16:creationId xmlns:a16="http://schemas.microsoft.com/office/drawing/2014/main" id="{1F8C592B-C53B-40C0-BCAC-02A2C9809A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0902" y="1144090"/>
            <a:ext cx="2040997" cy="698523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3C3FEA8C-4FEF-482A-BD97-1376B62B1E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" y="1077283"/>
            <a:ext cx="2343150" cy="790575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1294CAF4-8C99-4ED6-B3AA-BC154FDE30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3979" y="1341290"/>
            <a:ext cx="285750" cy="361950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:a16="http://schemas.microsoft.com/office/drawing/2014/main" id="{0F36E601-6017-40B0-A9B1-D104E26B8B59}"/>
              </a:ext>
            </a:extLst>
          </p:cNvPr>
          <p:cNvSpPr/>
          <p:nvPr/>
        </p:nvSpPr>
        <p:spPr>
          <a:xfrm>
            <a:off x="205830" y="660567"/>
            <a:ext cx="5453099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(Non central) moment-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generating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function</a:t>
            </a:r>
            <a:r>
              <a:rPr lang="it-IT" sz="2000" dirty="0">
                <a:solidFill>
                  <a:srgbClr val="003366"/>
                </a:solidFill>
                <a:sym typeface="Symbol" panose="05050102010706020507" pitchFamily="18" charset="2"/>
              </a:rPr>
              <a:t> (MGF)</a:t>
            </a:r>
            <a:endParaRPr lang="en-US" sz="2000" dirty="0">
              <a:solidFill>
                <a:srgbClr val="003366"/>
              </a:solidFill>
            </a:endParaRP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8DB31F4D-9057-4743-BB47-F27E5941385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" y="2138414"/>
            <a:ext cx="7812897" cy="1245049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6C119CC7-053E-4AD6-B838-9E240874C60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3631115"/>
            <a:ext cx="5923783" cy="1042147"/>
          </a:xfrm>
          <a:prstGeom prst="rect">
            <a:avLst/>
          </a:prstGeom>
        </p:spPr>
      </p:pic>
      <p:sp>
        <p:nvSpPr>
          <p:cNvPr id="13" name="Rettangolo 12">
            <a:extLst>
              <a:ext uri="{FF2B5EF4-FFF2-40B4-BE49-F238E27FC236}">
                <a16:creationId xmlns:a16="http://schemas.microsoft.com/office/drawing/2014/main" id="{250ABFD6-7DE9-4C25-83FA-3BFAA1033F82}"/>
              </a:ext>
            </a:extLst>
          </p:cNvPr>
          <p:cNvSpPr/>
          <p:nvPr/>
        </p:nvSpPr>
        <p:spPr>
          <a:xfrm>
            <a:off x="117745" y="4426157"/>
            <a:ext cx="4591321" cy="5084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3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dM</a:t>
            </a:r>
            <a:r>
              <a:rPr lang="en-US" sz="2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(t)/dt]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t=0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= E(X) = m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600" dirty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1F7EC74-C0B6-4613-B377-F88D8ECE26A2}"/>
              </a:ext>
            </a:extLst>
          </p:cNvPr>
          <p:cNvSpPr/>
          <p:nvPr/>
        </p:nvSpPr>
        <p:spPr>
          <a:xfrm>
            <a:off x="7983518" y="622296"/>
            <a:ext cx="3809178" cy="423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000" dirty="0" err="1">
                <a:solidFill>
                  <a:srgbClr val="003366"/>
                </a:solidFill>
                <a:sym typeface="Symbol" panose="05050102010706020507" pitchFamily="18" charset="2"/>
              </a:rPr>
              <a:t>Covariance</a:t>
            </a:r>
            <a:endParaRPr lang="en-US" sz="2000" dirty="0">
              <a:solidFill>
                <a:srgbClr val="003366"/>
              </a:solidFill>
            </a:endParaRP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6D71CFF1-5D1F-45A9-8BBF-5B589B367332}"/>
              </a:ext>
            </a:extLst>
          </p:cNvPr>
          <p:cNvSpPr/>
          <p:nvPr/>
        </p:nvSpPr>
        <p:spPr>
          <a:xfrm>
            <a:off x="7946446" y="1247834"/>
            <a:ext cx="3511667" cy="4469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[X,Y] = E[(X- </a:t>
            </a:r>
            <a:r>
              <a:rPr lang="it-IT" sz="2200" dirty="0" err="1">
                <a:latin typeface="Symbol" panose="05050102010706020507" pitchFamily="18" charset="2"/>
              </a:rPr>
              <a:t>m</a:t>
            </a:r>
            <a:r>
              <a:rPr lang="it-IT" sz="2200" baseline="-25000" dirty="0" err="1"/>
              <a:t>X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)(Y- </a:t>
            </a:r>
            <a:r>
              <a:rPr lang="it-IT" sz="2200" dirty="0" err="1">
                <a:latin typeface="Symbol" panose="05050102010706020507" pitchFamily="18" charset="2"/>
              </a:rPr>
              <a:t>m</a:t>
            </a:r>
            <a:r>
              <a:rPr lang="it-IT" sz="2200" baseline="-25000" dirty="0" err="1"/>
              <a:t>y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)]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F5AD6FFF-FB49-4CFF-819B-FD5F07825790}"/>
              </a:ext>
            </a:extLst>
          </p:cNvPr>
          <p:cNvSpPr/>
          <p:nvPr/>
        </p:nvSpPr>
        <p:spPr>
          <a:xfrm>
            <a:off x="7946446" y="2271217"/>
            <a:ext cx="439817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[X,Y] = E(XY) – </a:t>
            </a:r>
            <a:r>
              <a:rPr lang="it-IT" sz="2200" dirty="0" err="1">
                <a:latin typeface="Symbol" panose="05050102010706020507" pitchFamily="18" charset="2"/>
              </a:rPr>
              <a:t>m</a:t>
            </a:r>
            <a:r>
              <a:rPr lang="it-IT" sz="2200" baseline="-25000" dirty="0" err="1"/>
              <a:t>x</a:t>
            </a:r>
            <a:r>
              <a:rPr lang="it-IT" sz="2200" dirty="0" err="1">
                <a:latin typeface="Symbol" panose="05050102010706020507" pitchFamily="18" charset="2"/>
              </a:rPr>
              <a:t>m</a:t>
            </a:r>
            <a:r>
              <a:rPr lang="it-IT" sz="2200" baseline="-25000" dirty="0" err="1"/>
              <a:t>y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</a:p>
          <a:p>
            <a:endParaRPr lang="it-IT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= E(XY) – E(X)E(Y) 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F663F701-57FE-4C18-A754-BA80FC521666}"/>
              </a:ext>
            </a:extLst>
          </p:cNvPr>
          <p:cNvSpPr/>
          <p:nvPr/>
        </p:nvSpPr>
        <p:spPr>
          <a:xfrm>
            <a:off x="7958138" y="3955614"/>
            <a:ext cx="411611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V[X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+Y] 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V(X) + V(Y) + </a:t>
            </a:r>
          </a:p>
          <a:p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2 </a:t>
            </a:r>
            <a:r>
              <a:rPr lang="it-IT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Cov</a:t>
            </a:r>
            <a:r>
              <a:rPr lang="it-IT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(X,Y)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B6707E36-1C22-4A1D-BE95-B099608F6F3A}"/>
              </a:ext>
            </a:extLst>
          </p:cNvPr>
          <p:cNvSpPr/>
          <p:nvPr/>
        </p:nvSpPr>
        <p:spPr>
          <a:xfrm>
            <a:off x="108414" y="5335039"/>
            <a:ext cx="4126451" cy="5084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3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[d</a:t>
            </a:r>
            <a:r>
              <a:rPr 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(t)/dt</a:t>
            </a:r>
            <a:r>
              <a:rPr 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t=0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E(X</a:t>
            </a:r>
            <a:r>
              <a:rPr lang="en-US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m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en-US" sz="2600" dirty="0"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909462F-0ABB-409C-8D45-ADA672091E5E}"/>
              </a:ext>
            </a:extLst>
          </p:cNvPr>
          <p:cNvSpPr/>
          <p:nvPr/>
        </p:nvSpPr>
        <p:spPr>
          <a:xfrm>
            <a:off x="108414" y="6124856"/>
            <a:ext cx="4126451" cy="5084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3000"/>
              </a:lnSpc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6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(t)/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dt</a:t>
            </a:r>
            <a:r>
              <a:rPr lang="en-US" sz="26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t=0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E(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6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600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600" dirty="0">
              <a:latin typeface="Symbol" panose="05050102010706020507" pitchFamily="18" charset="2"/>
              <a:cs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1FDC4F8-DC3F-4907-B89F-E4C7B0FD22C6}"/>
              </a:ext>
            </a:extLst>
          </p:cNvPr>
          <p:cNvSpPr txBox="1"/>
          <p:nvPr/>
        </p:nvSpPr>
        <p:spPr>
          <a:xfrm>
            <a:off x="108414" y="5780717"/>
            <a:ext cx="3892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…………………………………………………………….</a:t>
            </a:r>
          </a:p>
        </p:txBody>
      </p:sp>
      <p:pic>
        <p:nvPicPr>
          <p:cNvPr id="21" name="Immagine 20">
            <a:extLst>
              <a:ext uri="{FF2B5EF4-FFF2-40B4-BE49-F238E27FC236}">
                <a16:creationId xmlns:a16="http://schemas.microsoft.com/office/drawing/2014/main" id="{07B0CB6D-2C5C-4791-8331-55690EBECD3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99917" y="5218781"/>
            <a:ext cx="4116117" cy="101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56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4D0A1FFD-0C64-439F-9F42-BAB83C2AABBD}"/>
              </a:ext>
            </a:extLst>
          </p:cNvPr>
          <p:cNvSpPr/>
          <p:nvPr/>
        </p:nvSpPr>
        <p:spPr>
          <a:xfrm>
            <a:off x="855300" y="123275"/>
            <a:ext cx="104925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Confidence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interval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for a single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mean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-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frequentist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approach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DCB4E7D-3686-43D0-811B-B5DBD74E81E1}"/>
              </a:ext>
            </a:extLst>
          </p:cNvPr>
          <p:cNvSpPr txBox="1"/>
          <p:nvPr/>
        </p:nvSpPr>
        <p:spPr>
          <a:xfrm>
            <a:off x="228907" y="911581"/>
            <a:ext cx="5328460" cy="387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First case: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population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variance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it-IT" baseline="30000" dirty="0">
                <a:solidFill>
                  <a:srgbClr val="002060"/>
                </a:solidFill>
                <a:sym typeface="Symbol" panose="05050102010706020507" pitchFamily="18" charset="2"/>
              </a:rPr>
              <a:t>2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known</a:t>
            </a:r>
            <a:endParaRPr lang="it-IT" dirty="0">
              <a:solidFill>
                <a:srgbClr val="002060"/>
              </a:solidFill>
              <a:sym typeface="Symbol" panose="05050102010706020507" pitchFamily="18" charset="2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731CBEA-1B8D-48D9-823A-A97F811FA129}"/>
              </a:ext>
            </a:extLst>
          </p:cNvPr>
          <p:cNvSpPr txBox="1"/>
          <p:nvPr/>
        </p:nvSpPr>
        <p:spPr>
          <a:xfrm>
            <a:off x="228907" y="2879400"/>
            <a:ext cx="5328460" cy="387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Second case: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population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variance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it-IT" baseline="30000" dirty="0">
                <a:solidFill>
                  <a:srgbClr val="002060"/>
                </a:solidFill>
                <a:sym typeface="Symbol" panose="05050102010706020507" pitchFamily="18" charset="2"/>
              </a:rPr>
              <a:t>2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 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unknown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 n &gt; 30</a:t>
            </a: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009BCB86-E936-4B47-A86F-07F41AF584B6}"/>
              </a:ext>
            </a:extLst>
          </p:cNvPr>
          <p:cNvGrpSpPr/>
          <p:nvPr/>
        </p:nvGrpSpPr>
        <p:grpSpPr>
          <a:xfrm>
            <a:off x="-78935" y="1407590"/>
            <a:ext cx="4395861" cy="930616"/>
            <a:chOff x="110825" y="1721577"/>
            <a:chExt cx="4461175" cy="930616"/>
          </a:xfrm>
        </p:grpSpPr>
        <p:graphicFrame>
          <p:nvGraphicFramePr>
            <p:cNvPr id="10" name="Object 6">
              <a:extLst>
                <a:ext uri="{FF2B5EF4-FFF2-40B4-BE49-F238E27FC236}">
                  <a16:creationId xmlns:a16="http://schemas.microsoft.com/office/drawing/2014/main" id="{D7B405EB-5B22-43BC-A0C0-F82789512AC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14981502"/>
                </p:ext>
              </p:extLst>
            </p:nvPr>
          </p:nvGraphicFramePr>
          <p:xfrm>
            <a:off x="591475" y="1982288"/>
            <a:ext cx="229691" cy="3178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2" imgW="203112" imgH="228501" progId="Equation.3">
                    <p:embed/>
                  </p:oleObj>
                </mc:Choice>
                <mc:Fallback>
                  <p:oleObj r:id="rId2" imgW="203112" imgH="228501" progId="Equation.3">
                    <p:embed/>
                    <p:pic>
                      <p:nvPicPr>
                        <p:cNvPr id="11" name="Object 6">
                          <a:extLst>
                            <a:ext uri="{FF2B5EF4-FFF2-40B4-BE49-F238E27FC236}">
                              <a16:creationId xmlns:a16="http://schemas.microsoft.com/office/drawing/2014/main" id="{12813FD7-4A1D-413E-87EB-BE063373969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1475" y="1982288"/>
                          <a:ext cx="229691" cy="3178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4">
              <a:extLst>
                <a:ext uri="{FF2B5EF4-FFF2-40B4-BE49-F238E27FC236}">
                  <a16:creationId xmlns:a16="http://schemas.microsoft.com/office/drawing/2014/main" id="{B6361BC4-FBCC-4C2D-B61B-360EA26A173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53693314"/>
                </p:ext>
              </p:extLst>
            </p:nvPr>
          </p:nvGraphicFramePr>
          <p:xfrm>
            <a:off x="2750451" y="1977766"/>
            <a:ext cx="229691" cy="31787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r:id="rId4" imgW="203112" imgH="228501" progId="Equation.3">
                    <p:embed/>
                  </p:oleObj>
                </mc:Choice>
                <mc:Fallback>
                  <p:oleObj r:id="rId4" imgW="203112" imgH="228501" progId="Equation.3">
                    <p:embed/>
                    <p:pic>
                      <p:nvPicPr>
                        <p:cNvPr id="12" name="Object 4">
                          <a:extLst>
                            <a:ext uri="{FF2B5EF4-FFF2-40B4-BE49-F238E27FC236}">
                              <a16:creationId xmlns:a16="http://schemas.microsoft.com/office/drawing/2014/main" id="{D32545F8-53F6-43C0-8925-F186E3D8ADCC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50451" y="1977766"/>
                          <a:ext cx="229691" cy="31787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2" name="Gruppo 11">
              <a:extLst>
                <a:ext uri="{FF2B5EF4-FFF2-40B4-BE49-F238E27FC236}">
                  <a16:creationId xmlns:a16="http://schemas.microsoft.com/office/drawing/2014/main" id="{57826753-6B3C-4FD0-BC74-DF90734DC5D4}"/>
                </a:ext>
              </a:extLst>
            </p:cNvPr>
            <p:cNvGrpSpPr/>
            <p:nvPr/>
          </p:nvGrpSpPr>
          <p:grpSpPr>
            <a:xfrm>
              <a:off x="110825" y="1721577"/>
              <a:ext cx="4461175" cy="930616"/>
              <a:chOff x="809963" y="4983162"/>
              <a:chExt cx="4461175" cy="930616"/>
            </a:xfrm>
          </p:grpSpPr>
          <p:graphicFrame>
            <p:nvGraphicFramePr>
              <p:cNvPr id="13" name="Object 5">
                <a:extLst>
                  <a:ext uri="{FF2B5EF4-FFF2-40B4-BE49-F238E27FC236}">
                    <a16:creationId xmlns:a16="http://schemas.microsoft.com/office/drawing/2014/main" id="{509739D0-2DB5-4BCC-A120-B93D1A95E75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63915323"/>
                  </p:ext>
                </p:extLst>
              </p:nvPr>
            </p:nvGraphicFramePr>
            <p:xfrm>
              <a:off x="1720220" y="5013176"/>
              <a:ext cx="951579" cy="79469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r:id="rId5" imgW="825500" imgH="571500" progId="Equation.3">
                      <p:embed/>
                    </p:oleObj>
                  </mc:Choice>
                  <mc:Fallback>
                    <p:oleObj r:id="rId5" imgW="825500" imgH="571500" progId="Equation.3">
                      <p:embed/>
                      <p:pic>
                        <p:nvPicPr>
                          <p:cNvPr id="14" name="Object 5">
                            <a:extLst>
                              <a:ext uri="{FF2B5EF4-FFF2-40B4-BE49-F238E27FC236}">
                                <a16:creationId xmlns:a16="http://schemas.microsoft.com/office/drawing/2014/main" id="{6D15FFFD-0B3D-454B-8CA4-CCDC718DB349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0220" y="5013176"/>
                            <a:ext cx="951579" cy="79469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4" name="Object 3">
                <a:extLst>
                  <a:ext uri="{FF2B5EF4-FFF2-40B4-BE49-F238E27FC236}">
                    <a16:creationId xmlns:a16="http://schemas.microsoft.com/office/drawing/2014/main" id="{EC97C2BB-40B3-49E1-9555-B4146946FE9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81790611"/>
                  </p:ext>
                </p:extLst>
              </p:nvPr>
            </p:nvGraphicFramePr>
            <p:xfrm>
              <a:off x="3948638" y="4983162"/>
              <a:ext cx="951579" cy="79469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r:id="rId7" imgW="825500" imgH="571500" progId="Equation.3">
                      <p:embed/>
                    </p:oleObj>
                  </mc:Choice>
                  <mc:Fallback>
                    <p:oleObj r:id="rId7" imgW="825500" imgH="571500" progId="Equation.3">
                      <p:embed/>
                      <p:pic>
                        <p:nvPicPr>
                          <p:cNvPr id="15" name="Object 3">
                            <a:extLst>
                              <a:ext uri="{FF2B5EF4-FFF2-40B4-BE49-F238E27FC236}">
                                <a16:creationId xmlns:a16="http://schemas.microsoft.com/office/drawing/2014/main" id="{E8151660-AB67-4FCA-81B4-AAE1E75D21A8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48638" y="4983162"/>
                            <a:ext cx="951579" cy="79469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Rectangle 7">
                <a:extLst>
                  <a:ext uri="{FF2B5EF4-FFF2-40B4-BE49-F238E27FC236}">
                    <a16:creationId xmlns:a16="http://schemas.microsoft.com/office/drawing/2014/main" id="{9F48779A-54A6-4DE2-9677-12BBFD290A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9963" y="5212103"/>
                <a:ext cx="4461175" cy="70167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CCFFFF"/>
                    </a:solidFill>
                  </a14:hiddenFill>
                </a:ext>
                <a:ext uri="{91240B29-F687-4F45-9708-019B960494DF}">
                  <a14:hiddenLine xmlns:a14="http://schemas.microsoft.com/office/drawing/2010/main" w="25400">
                    <a:solidFill>
                      <a:srgbClr val="0000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tabLst>
                    <a:tab pos="269875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tabLst>
                    <a:tab pos="269875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tabLst>
                    <a:tab pos="269875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tabLst>
                    <a:tab pos="269875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tabLst>
                    <a:tab pos="269875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69875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69875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69875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269875" algn="l"/>
                  </a:tabLs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/>
                <a:r>
                  <a:rPr lang="en-US" altLang="it-IT" sz="2000" dirty="0">
                    <a:cs typeface="Times New Roman" panose="02020603050405020304" pitchFamily="18" charset="0"/>
                  </a:rPr>
                  <a:t>           </a:t>
                </a:r>
                <a:r>
                  <a:rPr lang="it-IT" altLang="it-IT" sz="2000" dirty="0">
                    <a:cs typeface="Times New Roman" panose="02020603050405020304" pitchFamily="18" charset="0"/>
                  </a:rPr>
                  <a:t>-               </a:t>
                </a:r>
                <a:r>
                  <a:rPr lang="en-US" altLang="it-IT" sz="2000" dirty="0">
                    <a:cs typeface="Times New Roman" panose="02020603050405020304" pitchFamily="18" charset="0"/>
                  </a:rPr>
                  <a:t> </a:t>
                </a:r>
                <a:r>
                  <a:rPr lang="en-US" altLang="it-IT" sz="2000" dirty="0">
                    <a:cs typeface="Arial" panose="020B0604020202020204" pitchFamily="34" charset="0"/>
                    <a:sym typeface="Symbol" panose="05050102010706020507" pitchFamily="18" charset="2"/>
                  </a:rPr>
                  <a:t></a:t>
                </a:r>
                <a:r>
                  <a:rPr lang="it-IT" altLang="it-IT" sz="2000" dirty="0">
                    <a:cs typeface="Times New Roman" panose="02020603050405020304" pitchFamily="18" charset="0"/>
                  </a:rPr>
                  <a:t>  </a:t>
                </a:r>
                <a:r>
                  <a:rPr lang="en-US" altLang="it-IT" sz="2000" dirty="0">
                    <a:latin typeface="Symbol" panose="05050102010706020507" pitchFamily="18" charset="2"/>
                    <a:cs typeface="Arial" panose="020B0604020202020204" pitchFamily="34" charset="0"/>
                    <a:sym typeface="Symbol" panose="05050102010706020507" pitchFamily="18" charset="2"/>
                  </a:rPr>
                  <a:t>m</a:t>
                </a:r>
                <a:r>
                  <a:rPr lang="it-IT" altLang="it-IT" sz="20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  </a:t>
                </a:r>
                <a:r>
                  <a:rPr lang="en-US" altLang="it-IT" sz="2000" dirty="0">
                    <a:cs typeface="Arial" panose="020B0604020202020204" pitchFamily="34" charset="0"/>
                    <a:sym typeface="Symbol" panose="05050102010706020507" pitchFamily="18" charset="2"/>
                  </a:rPr>
                  <a:t>   </a:t>
                </a:r>
                <a:r>
                  <a:rPr lang="it-IT" altLang="it-IT" sz="2000" dirty="0">
                    <a:cs typeface="Times New Roman" panose="02020603050405020304" pitchFamily="18" charset="0"/>
                  </a:rPr>
                  <a:t>  </a:t>
                </a:r>
                <a:r>
                  <a:rPr lang="en-US" altLang="it-IT" sz="20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it-IT" altLang="it-IT" sz="2000" dirty="0">
                    <a:cs typeface="Times New Roman" panose="02020603050405020304" pitchFamily="18" charset="0"/>
                    <a:sym typeface="Symbol" panose="05050102010706020507" pitchFamily="18" charset="2"/>
                  </a:rPr>
                  <a:t>+ </a:t>
                </a:r>
                <a:endParaRPr lang="en-US" altLang="it-IT" sz="2000" dirty="0">
                  <a:latin typeface="Arial" panose="020B0604020202020204" pitchFamily="34" charset="0"/>
                  <a:cs typeface="Arial" panose="020B0604020202020204" pitchFamily="34" charset="0"/>
                  <a:sym typeface="Symbol" panose="05050102010706020507" pitchFamily="18" charset="2"/>
                </a:endParaRPr>
              </a:p>
              <a:p>
                <a:endParaRPr lang="en-US" altLang="it-IT" sz="2000" dirty="0">
                  <a:cs typeface="Arial" panose="020B0604020202020204" pitchFamily="34" charset="0"/>
                  <a:sym typeface="Symbol" panose="05050102010706020507" pitchFamily="18" charset="2"/>
                </a:endParaRPr>
              </a:p>
            </p:txBody>
          </p:sp>
        </p:grpSp>
      </p:grpSp>
      <p:graphicFrame>
        <p:nvGraphicFramePr>
          <p:cNvPr id="17" name="Object 10">
            <a:extLst>
              <a:ext uri="{FF2B5EF4-FFF2-40B4-BE49-F238E27FC236}">
                <a16:creationId xmlns:a16="http://schemas.microsoft.com/office/drawing/2014/main" id="{567B9683-450C-40B3-9105-5FD2CE5C0B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822826"/>
              </p:ext>
            </p:extLst>
          </p:nvPr>
        </p:nvGraphicFramePr>
        <p:xfrm>
          <a:off x="378798" y="3678767"/>
          <a:ext cx="266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9" imgW="203112" imgH="228501" progId="Equation.3">
                  <p:embed/>
                </p:oleObj>
              </mc:Choice>
              <mc:Fallback>
                <p:oleObj r:id="rId9" imgW="203112" imgH="228501" progId="Equation.3">
                  <p:embed/>
                  <p:pic>
                    <p:nvPicPr>
                      <p:cNvPr id="18" name="Object 10">
                        <a:extLst>
                          <a:ext uri="{FF2B5EF4-FFF2-40B4-BE49-F238E27FC236}">
                            <a16:creationId xmlns:a16="http://schemas.microsoft.com/office/drawing/2014/main" id="{EA04BEE4-3E20-4B52-B378-B422A06EB8E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798" y="3678767"/>
                        <a:ext cx="2667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2">
            <a:extLst>
              <a:ext uri="{FF2B5EF4-FFF2-40B4-BE49-F238E27FC236}">
                <a16:creationId xmlns:a16="http://schemas.microsoft.com/office/drawing/2014/main" id="{71BC6471-F626-4130-8CDB-111FE6873B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776038"/>
              </p:ext>
            </p:extLst>
          </p:nvPr>
        </p:nvGraphicFramePr>
        <p:xfrm>
          <a:off x="826473" y="3459692"/>
          <a:ext cx="1047750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icrosoft Equation 3.0" r:id="rId10" imgW="774364" imgH="571252" progId="Equation.3">
                  <p:embed/>
                </p:oleObj>
              </mc:Choice>
              <mc:Fallback>
                <p:oleObj name="Microsoft Equation 3.0" r:id="rId10" imgW="774364" imgH="571252" progId="Equation.3">
                  <p:embed/>
                  <p:pic>
                    <p:nvPicPr>
                      <p:cNvPr id="19" name="Object 12">
                        <a:extLst>
                          <a:ext uri="{FF2B5EF4-FFF2-40B4-BE49-F238E27FC236}">
                            <a16:creationId xmlns:a16="http://schemas.microsoft.com/office/drawing/2014/main" id="{FE8F3EBD-FDDF-41D7-9B04-C014C73C158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6473" y="3459692"/>
                        <a:ext cx="1047750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6">
            <a:extLst>
              <a:ext uri="{FF2B5EF4-FFF2-40B4-BE49-F238E27FC236}">
                <a16:creationId xmlns:a16="http://schemas.microsoft.com/office/drawing/2014/main" id="{A8D61B3A-792C-4D94-A45F-3068B35C59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608215"/>
              </p:ext>
            </p:extLst>
          </p:nvPr>
        </p:nvGraphicFramePr>
        <p:xfrm>
          <a:off x="2674323" y="3674004"/>
          <a:ext cx="266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9" imgW="203112" imgH="228501" progId="Equation.3">
                  <p:embed/>
                </p:oleObj>
              </mc:Choice>
              <mc:Fallback>
                <p:oleObj r:id="rId9" imgW="203112" imgH="228501" progId="Equation.3">
                  <p:embed/>
                  <p:pic>
                    <p:nvPicPr>
                      <p:cNvPr id="20" name="Object 16">
                        <a:extLst>
                          <a:ext uri="{FF2B5EF4-FFF2-40B4-BE49-F238E27FC236}">
                            <a16:creationId xmlns:a16="http://schemas.microsoft.com/office/drawing/2014/main" id="{C3C83FB8-BE68-49AF-BAAB-C3F81921F4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4323" y="3674004"/>
                        <a:ext cx="2667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7">
            <a:extLst>
              <a:ext uri="{FF2B5EF4-FFF2-40B4-BE49-F238E27FC236}">
                <a16:creationId xmlns:a16="http://schemas.microsoft.com/office/drawing/2014/main" id="{DCDBEB08-347E-46FC-A332-67886BBEE4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464173"/>
              </p:ext>
            </p:extLst>
          </p:nvPr>
        </p:nvGraphicFramePr>
        <p:xfrm>
          <a:off x="3226773" y="3450167"/>
          <a:ext cx="1047750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2" imgW="774364" imgH="571252" progId="Equation.3">
                  <p:embed/>
                </p:oleObj>
              </mc:Choice>
              <mc:Fallback>
                <p:oleObj r:id="rId12" imgW="774364" imgH="571252" progId="Equation.3">
                  <p:embed/>
                  <p:pic>
                    <p:nvPicPr>
                      <p:cNvPr id="21" name="Object 17">
                        <a:extLst>
                          <a:ext uri="{FF2B5EF4-FFF2-40B4-BE49-F238E27FC236}">
                            <a16:creationId xmlns:a16="http://schemas.microsoft.com/office/drawing/2014/main" id="{1E84E76D-6AC4-4474-9FED-AA2C9432917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6773" y="3450167"/>
                        <a:ext cx="1047750" cy="776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ttangolo 20">
            <a:extLst>
              <a:ext uri="{FF2B5EF4-FFF2-40B4-BE49-F238E27FC236}">
                <a16:creationId xmlns:a16="http://schemas.microsoft.com/office/drawing/2014/main" id="{E460F2BD-EBEE-4DC0-98E6-467D01FF40D3}"/>
              </a:ext>
            </a:extLst>
          </p:cNvPr>
          <p:cNvSpPr/>
          <p:nvPr/>
        </p:nvSpPr>
        <p:spPr>
          <a:xfrm>
            <a:off x="451823" y="3662766"/>
            <a:ext cx="36679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it-IT" sz="2000" dirty="0">
                <a:cs typeface="Times New Roman" panose="02020603050405020304" pitchFamily="18" charset="0"/>
                <a:sym typeface="Symbol" panose="05050102010706020507" pitchFamily="18" charset="2"/>
              </a:rPr>
              <a:t>   -                    </a:t>
            </a:r>
            <a:r>
              <a:rPr lang="en-US" altLang="it-IT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  </a:t>
            </a:r>
            <a:r>
              <a:rPr lang="en-US" altLang="it-IT" sz="2000" dirty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en-US" altLang="it-IT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r>
              <a:rPr lang="en-US" altLang="it-IT" sz="2000" dirty="0">
                <a:cs typeface="Times New Roman" panose="02020603050405020304" pitchFamily="18" charset="0"/>
                <a:sym typeface="Symbol" panose="05050102010706020507" pitchFamily="18" charset="2"/>
              </a:rPr>
              <a:t>         +            </a:t>
            </a:r>
            <a:r>
              <a:rPr lang="en-US" altLang="it-IT" sz="20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  <a:endParaRPr lang="it-IT" sz="2000" dirty="0"/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EDFD0D62-B184-414D-9E47-A9FE9D8EF879}"/>
              </a:ext>
            </a:extLst>
          </p:cNvPr>
          <p:cNvSpPr txBox="1"/>
          <p:nvPr/>
        </p:nvSpPr>
        <p:spPr>
          <a:xfrm>
            <a:off x="228907" y="4985639"/>
            <a:ext cx="5491064" cy="387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Third case: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population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variance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it-IT" baseline="30000" dirty="0">
                <a:solidFill>
                  <a:srgbClr val="002060"/>
                </a:solidFill>
                <a:sym typeface="Symbol" panose="05050102010706020507" pitchFamily="18" charset="2"/>
              </a:rPr>
              <a:t>2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unknown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 n &lt; 30</a:t>
            </a:r>
          </a:p>
        </p:txBody>
      </p:sp>
      <p:sp>
        <p:nvSpPr>
          <p:cNvPr id="24" name="Text Box 14">
            <a:extLst>
              <a:ext uri="{FF2B5EF4-FFF2-40B4-BE49-F238E27FC236}">
                <a16:creationId xmlns:a16="http://schemas.microsoft.com/office/drawing/2014/main" id="{A0509AE4-17C8-417E-89BF-91DA57835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715" y="5774861"/>
            <a:ext cx="2955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it-IT" sz="18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-                     </a:t>
            </a:r>
            <a:r>
              <a:rPr lang="it-IT" altLang="it-IT" sz="1800" dirty="0">
                <a:latin typeface="Comic Sans MS" panose="030F0702030302020204" pitchFamily="66" charset="0"/>
                <a:cs typeface="Times New Roman" panose="02020603050405020304" pitchFamily="18" charset="0"/>
              </a:rPr>
              <a:t>  </a:t>
            </a:r>
            <a:r>
              <a:rPr lang="en-US" altLang="it-IT" sz="1800" dirty="0">
                <a:latin typeface="Symbol" panose="05050102010706020507" pitchFamily="18" charset="2"/>
                <a:cs typeface="Times New Roman" panose="02020603050405020304" pitchFamily="18" charset="0"/>
              </a:rPr>
              <a:t>m</a:t>
            </a:r>
            <a:r>
              <a:rPr lang="it-IT" altLang="it-IT" sz="1800" dirty="0">
                <a:latin typeface="Comic Sans MS" panose="030F0702030302020204" pitchFamily="66" charset="0"/>
                <a:cs typeface="Times New Roman" panose="02020603050405020304" pitchFamily="18" charset="0"/>
              </a:rPr>
              <a:t>  </a:t>
            </a:r>
            <a:r>
              <a:rPr lang="en-US" altLang="it-IT" sz="1800" dirty="0">
                <a:latin typeface="Comic Sans MS" panose="030F0702030302020204" pitchFamily="66" charset="0"/>
                <a:cs typeface="Times New Roman" panose="02020603050405020304" pitchFamily="18" charset="0"/>
                <a:sym typeface="Symbol" panose="05050102010706020507" pitchFamily="18" charset="2"/>
              </a:rPr>
              <a:t>      +</a:t>
            </a:r>
            <a:r>
              <a:rPr lang="it-IT" altLang="it-IT" sz="1800" dirty="0">
                <a:latin typeface="Comic Sans MS" panose="030F0702030302020204" pitchFamily="66" charset="0"/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25" name="Object 15">
            <a:extLst>
              <a:ext uri="{FF2B5EF4-FFF2-40B4-BE49-F238E27FC236}">
                <a16:creationId xmlns:a16="http://schemas.microsoft.com/office/drawing/2014/main" id="{4425E8BD-1329-4DEC-82E6-09C6BA46D6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3356914"/>
              </p:ext>
            </p:extLst>
          </p:nvPr>
        </p:nvGraphicFramePr>
        <p:xfrm>
          <a:off x="352690" y="5760573"/>
          <a:ext cx="266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9" imgW="203112" imgH="228501" progId="Equation.3">
                  <p:embed/>
                </p:oleObj>
              </mc:Choice>
              <mc:Fallback>
                <p:oleObj r:id="rId9" imgW="203112" imgH="228501" progId="Equation.3">
                  <p:embed/>
                  <p:pic>
                    <p:nvPicPr>
                      <p:cNvPr id="26" name="Object 15">
                        <a:extLst>
                          <a:ext uri="{FF2B5EF4-FFF2-40B4-BE49-F238E27FC236}">
                            <a16:creationId xmlns:a16="http://schemas.microsoft.com/office/drawing/2014/main" id="{87FE10D9-A6A7-488B-AEFC-ED715F831B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690" y="5760573"/>
                        <a:ext cx="2667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16">
            <a:extLst>
              <a:ext uri="{FF2B5EF4-FFF2-40B4-BE49-F238E27FC236}">
                <a16:creationId xmlns:a16="http://schemas.microsoft.com/office/drawing/2014/main" id="{0579302F-F79D-40BC-A859-B10C57D79E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4330570"/>
              </p:ext>
            </p:extLst>
          </p:nvPr>
        </p:nvGraphicFramePr>
        <p:xfrm>
          <a:off x="795603" y="5579598"/>
          <a:ext cx="129540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3" imgW="1040948" imgH="571252" progId="Equation.3">
                  <p:embed/>
                </p:oleObj>
              </mc:Choice>
              <mc:Fallback>
                <p:oleObj r:id="rId13" imgW="1040948" imgH="571252" progId="Equation.3">
                  <p:embed/>
                  <p:pic>
                    <p:nvPicPr>
                      <p:cNvPr id="27" name="Object 16">
                        <a:extLst>
                          <a:ext uri="{FF2B5EF4-FFF2-40B4-BE49-F238E27FC236}">
                            <a16:creationId xmlns:a16="http://schemas.microsoft.com/office/drawing/2014/main" id="{26D45605-3F2B-48B8-B5D9-40F44C4D69F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03" y="5579598"/>
                        <a:ext cx="1295400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18">
            <a:extLst>
              <a:ext uri="{FF2B5EF4-FFF2-40B4-BE49-F238E27FC236}">
                <a16:creationId xmlns:a16="http://schemas.microsoft.com/office/drawing/2014/main" id="{5C8593F2-A4A0-4902-B4A6-FB0CCBB75E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234042"/>
              </p:ext>
            </p:extLst>
          </p:nvPr>
        </p:nvGraphicFramePr>
        <p:xfrm>
          <a:off x="2900628" y="5760573"/>
          <a:ext cx="2667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9" imgW="203112" imgH="228501" progId="Equation.3">
                  <p:embed/>
                </p:oleObj>
              </mc:Choice>
              <mc:Fallback>
                <p:oleObj r:id="rId9" imgW="203112" imgH="228501" progId="Equation.3">
                  <p:embed/>
                  <p:pic>
                    <p:nvPicPr>
                      <p:cNvPr id="28" name="Object 18">
                        <a:extLst>
                          <a:ext uri="{FF2B5EF4-FFF2-40B4-BE49-F238E27FC236}">
                            <a16:creationId xmlns:a16="http://schemas.microsoft.com/office/drawing/2014/main" id="{1EC0CDDD-8B8E-44B6-BFB2-81E379E048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0628" y="5760573"/>
                        <a:ext cx="2667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9">
            <a:extLst>
              <a:ext uri="{FF2B5EF4-FFF2-40B4-BE49-F238E27FC236}">
                <a16:creationId xmlns:a16="http://schemas.microsoft.com/office/drawing/2014/main" id="{ED78FFFE-61EF-450D-8DA2-F95534777D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3594065"/>
              </p:ext>
            </p:extLst>
          </p:nvPr>
        </p:nvGraphicFramePr>
        <p:xfrm>
          <a:off x="3414978" y="5590711"/>
          <a:ext cx="1295400" cy="760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3" imgW="1040948" imgH="571252" progId="Equation.3">
                  <p:embed/>
                </p:oleObj>
              </mc:Choice>
              <mc:Fallback>
                <p:oleObj r:id="rId13" imgW="1040948" imgH="571252" progId="Equation.3">
                  <p:embed/>
                  <p:pic>
                    <p:nvPicPr>
                      <p:cNvPr id="29" name="Object 19">
                        <a:extLst>
                          <a:ext uri="{FF2B5EF4-FFF2-40B4-BE49-F238E27FC236}">
                            <a16:creationId xmlns:a16="http://schemas.microsoft.com/office/drawing/2014/main" id="{8FB106A7-1D25-40B1-8597-98270EACA5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978" y="5590711"/>
                        <a:ext cx="1295400" cy="760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Segnaposto numero diapositiva 3">
            <a:extLst>
              <a:ext uri="{FF2B5EF4-FFF2-40B4-BE49-F238E27FC236}">
                <a16:creationId xmlns:a16="http://schemas.microsoft.com/office/drawing/2014/main" id="{FC2A0EFF-C92F-4DF8-B924-8AFDBC60F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4</a:t>
            </a:fld>
            <a:endParaRPr lang="it-IT" dirty="0"/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7EFCA60B-0424-4838-BDFA-0D934C0DD9AC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719971" y="3460953"/>
            <a:ext cx="2275529" cy="803735"/>
          </a:xfrm>
          <a:prstGeom prst="rect">
            <a:avLst/>
          </a:prstGeom>
          <a:ln>
            <a:solidFill>
              <a:srgbClr val="0070C0"/>
            </a:solidFill>
          </a:ln>
        </p:spPr>
      </p:pic>
    </p:spTree>
    <p:extLst>
      <p:ext uri="{BB962C8B-B14F-4D97-AF65-F5344CB8AC3E}">
        <p14:creationId xmlns:p14="http://schemas.microsoft.com/office/powerpoint/2010/main" val="2621655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CFA95EBF-CB81-4255-AF87-CFA2D08B46E9}"/>
              </a:ext>
            </a:extLst>
          </p:cNvPr>
          <p:cNvSpPr/>
          <p:nvPr/>
        </p:nvSpPr>
        <p:spPr>
          <a:xfrm>
            <a:off x="1480457" y="111193"/>
            <a:ext cx="923108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Confidence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interval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for the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difference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between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means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–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frequentist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approach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8" name="Segnaposto numero diapositiva 3">
            <a:extLst>
              <a:ext uri="{FF2B5EF4-FFF2-40B4-BE49-F238E27FC236}">
                <a16:creationId xmlns:a16="http://schemas.microsoft.com/office/drawing/2014/main" id="{CED348EC-37D1-4B3D-A3FD-94AAFD498FB2}"/>
              </a:ext>
            </a:extLst>
          </p:cNvPr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047CF72-88AE-42E3-9158-D8B1E1F38CE4}" type="slidenum">
              <a:rPr lang="it-IT" smtClean="0"/>
              <a:pPr/>
              <a:t>5</a:t>
            </a:fld>
            <a:endParaRPr lang="it-IT" dirty="0"/>
          </a:p>
        </p:txBody>
      </p:sp>
      <p:graphicFrame>
        <p:nvGraphicFramePr>
          <p:cNvPr id="12" name="Object 8">
            <a:extLst>
              <a:ext uri="{FF2B5EF4-FFF2-40B4-BE49-F238E27FC236}">
                <a16:creationId xmlns:a16="http://schemas.microsoft.com/office/drawing/2014/main" id="{67807F10-FCD0-4E51-B71A-95C2D7F597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4082548"/>
              </p:ext>
            </p:extLst>
          </p:nvPr>
        </p:nvGraphicFramePr>
        <p:xfrm>
          <a:off x="9578292" y="4506749"/>
          <a:ext cx="2419642" cy="61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298700" imgH="584200" progId="Equation.3">
                  <p:embed/>
                </p:oleObj>
              </mc:Choice>
              <mc:Fallback>
                <p:oleObj r:id="rId2" imgW="2298700" imgH="584200" progId="Equation.3">
                  <p:embed/>
                  <p:pic>
                    <p:nvPicPr>
                      <p:cNvPr id="47" name="Object 8">
                        <a:extLst>
                          <a:ext uri="{FF2B5EF4-FFF2-40B4-BE49-F238E27FC236}">
                            <a16:creationId xmlns:a16="http://schemas.microsoft.com/office/drawing/2014/main" id="{52B4FC9E-B648-4C88-AD83-B30A8B2DD82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8292" y="4506749"/>
                        <a:ext cx="2419642" cy="61331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6">
            <a:extLst>
              <a:ext uri="{FF2B5EF4-FFF2-40B4-BE49-F238E27FC236}">
                <a16:creationId xmlns:a16="http://schemas.microsoft.com/office/drawing/2014/main" id="{4C602462-B64A-4551-981E-11966C763A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225111"/>
              </p:ext>
            </p:extLst>
          </p:nvPr>
        </p:nvGraphicFramePr>
        <p:xfrm>
          <a:off x="7301023" y="6012512"/>
          <a:ext cx="4554537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4762500" imgH="685800" progId="Equation.3">
                  <p:embed/>
                </p:oleObj>
              </mc:Choice>
              <mc:Fallback>
                <p:oleObj r:id="rId4" imgW="4762500" imgH="685800" progId="Equation.3">
                  <p:embed/>
                  <p:pic>
                    <p:nvPicPr>
                      <p:cNvPr id="49" name="Object 6">
                        <a:extLst>
                          <a:ext uri="{FF2B5EF4-FFF2-40B4-BE49-F238E27FC236}">
                            <a16:creationId xmlns:a16="http://schemas.microsoft.com/office/drawing/2014/main" id="{58C6B549-C71F-4757-8742-B621F477C04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1023" y="6012512"/>
                        <a:ext cx="4554537" cy="65405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Immagine 14">
            <a:extLst>
              <a:ext uri="{FF2B5EF4-FFF2-40B4-BE49-F238E27FC236}">
                <a16:creationId xmlns:a16="http://schemas.microsoft.com/office/drawing/2014/main" id="{F05A18EA-73D7-4EEB-9807-0AD680491A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4067" y="1203505"/>
            <a:ext cx="6337362" cy="1043602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FAFF26D0-EA84-4BBB-BCF2-E8EE9084CE83}"/>
              </a:ext>
            </a:extLst>
          </p:cNvPr>
          <p:cNvSpPr txBox="1"/>
          <p:nvPr/>
        </p:nvSpPr>
        <p:spPr>
          <a:xfrm>
            <a:off x="175405" y="776939"/>
            <a:ext cx="5328460" cy="387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First case: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population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variances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it-IT" baseline="-25000" dirty="0">
                <a:solidFill>
                  <a:srgbClr val="002060"/>
                </a:solidFill>
                <a:sym typeface="Symbol" panose="05050102010706020507" pitchFamily="18" charset="2"/>
              </a:rPr>
              <a:t>1</a:t>
            </a:r>
            <a:r>
              <a:rPr lang="it-IT" baseline="30000" dirty="0">
                <a:solidFill>
                  <a:srgbClr val="002060"/>
                </a:solidFill>
                <a:sym typeface="Symbol" panose="05050102010706020507" pitchFamily="18" charset="2"/>
              </a:rPr>
              <a:t>2 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and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it-IT" baseline="-25000" dirty="0">
                <a:solidFill>
                  <a:srgbClr val="002060"/>
                </a:solidFill>
                <a:sym typeface="Symbol" panose="05050102010706020507" pitchFamily="18" charset="2"/>
              </a:rPr>
              <a:t>2</a:t>
            </a:r>
            <a:r>
              <a:rPr lang="it-IT" baseline="30000" dirty="0">
                <a:solidFill>
                  <a:srgbClr val="002060"/>
                </a:solidFill>
                <a:sym typeface="Symbol" panose="05050102010706020507" pitchFamily="18" charset="2"/>
              </a:rPr>
              <a:t>2 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</a:t>
            </a:r>
            <a:r>
              <a:rPr lang="it-IT" baseline="30000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known</a:t>
            </a:r>
            <a:endParaRPr lang="it-IT" dirty="0">
              <a:solidFill>
                <a:srgbClr val="002060"/>
              </a:solidFill>
              <a:sym typeface="Symbol" panose="05050102010706020507" pitchFamily="18" charset="2"/>
            </a:endParaRP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C8042587-2DF3-4FF9-AF04-52BC6C9473EF}"/>
              </a:ext>
            </a:extLst>
          </p:cNvPr>
          <p:cNvSpPr txBox="1"/>
          <p:nvPr/>
        </p:nvSpPr>
        <p:spPr>
          <a:xfrm>
            <a:off x="194066" y="2428794"/>
            <a:ext cx="7268695" cy="387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Second case: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population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variances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it-IT" baseline="-25000" dirty="0">
                <a:solidFill>
                  <a:srgbClr val="002060"/>
                </a:solidFill>
                <a:sym typeface="Symbol" panose="05050102010706020507" pitchFamily="18" charset="2"/>
              </a:rPr>
              <a:t>1</a:t>
            </a:r>
            <a:r>
              <a:rPr lang="it-IT" baseline="30000" dirty="0">
                <a:solidFill>
                  <a:srgbClr val="002060"/>
                </a:solidFill>
                <a:sym typeface="Symbol" panose="05050102010706020507" pitchFamily="18" charset="2"/>
              </a:rPr>
              <a:t>2 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and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it-IT" baseline="-25000" dirty="0">
                <a:solidFill>
                  <a:srgbClr val="002060"/>
                </a:solidFill>
                <a:sym typeface="Symbol" panose="05050102010706020507" pitchFamily="18" charset="2"/>
              </a:rPr>
              <a:t>2</a:t>
            </a:r>
            <a:r>
              <a:rPr lang="it-IT" baseline="30000" dirty="0">
                <a:solidFill>
                  <a:srgbClr val="002060"/>
                </a:solidFill>
                <a:sym typeface="Symbol" panose="05050102010706020507" pitchFamily="18" charset="2"/>
              </a:rPr>
              <a:t>2 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</a:t>
            </a:r>
            <a:r>
              <a:rPr lang="it-IT" baseline="30000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unknown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 n</a:t>
            </a:r>
            <a:r>
              <a:rPr lang="it-IT" baseline="-25000" dirty="0">
                <a:solidFill>
                  <a:srgbClr val="002060"/>
                </a:solidFill>
                <a:sym typeface="Symbol" panose="05050102010706020507" pitchFamily="18" charset="2"/>
              </a:rPr>
              <a:t>1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and n</a:t>
            </a:r>
            <a:r>
              <a:rPr lang="it-IT" baseline="-25000" dirty="0">
                <a:solidFill>
                  <a:srgbClr val="002060"/>
                </a:solidFill>
                <a:sym typeface="Symbol" panose="05050102010706020507" pitchFamily="18" charset="2"/>
              </a:rPr>
              <a:t>2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&gt; 30 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26981B0E-CEB8-4453-BE17-32AD6FF9F0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761" y="2810164"/>
            <a:ext cx="6253386" cy="1081667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2320F693-859B-4B95-8A6D-A0504F749405}"/>
              </a:ext>
            </a:extLst>
          </p:cNvPr>
          <p:cNvSpPr txBox="1"/>
          <p:nvPr/>
        </p:nvSpPr>
        <p:spPr>
          <a:xfrm>
            <a:off x="175405" y="3975497"/>
            <a:ext cx="6661473" cy="387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Third case: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population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variances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it-IT" baseline="-25000" dirty="0">
                <a:solidFill>
                  <a:srgbClr val="002060"/>
                </a:solidFill>
                <a:sym typeface="Symbol" panose="05050102010706020507" pitchFamily="18" charset="2"/>
              </a:rPr>
              <a:t>1</a:t>
            </a:r>
            <a:r>
              <a:rPr lang="it-IT" baseline="30000" dirty="0">
                <a:solidFill>
                  <a:srgbClr val="002060"/>
                </a:solidFill>
                <a:sym typeface="Symbol" panose="05050102010706020507" pitchFamily="18" charset="2"/>
              </a:rPr>
              <a:t>2 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and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it-IT" baseline="-25000" dirty="0">
                <a:solidFill>
                  <a:srgbClr val="002060"/>
                </a:solidFill>
                <a:sym typeface="Symbol" panose="05050102010706020507" pitchFamily="18" charset="2"/>
              </a:rPr>
              <a:t>2</a:t>
            </a:r>
            <a:r>
              <a:rPr lang="it-IT" baseline="30000" dirty="0">
                <a:solidFill>
                  <a:srgbClr val="002060"/>
                </a:solidFill>
                <a:sym typeface="Symbol" panose="05050102010706020507" pitchFamily="18" charset="2"/>
              </a:rPr>
              <a:t>2 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</a:t>
            </a:r>
            <a:r>
              <a:rPr lang="it-IT" baseline="30000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unknown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but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equal</a:t>
            </a:r>
            <a:endParaRPr lang="it-IT" dirty="0">
              <a:solidFill>
                <a:srgbClr val="002060"/>
              </a:solidFill>
              <a:sym typeface="Symbol" panose="05050102010706020507" pitchFamily="18" charset="2"/>
            </a:endParaRP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id="{31C2AF67-8F62-4FF1-948C-D09F53B132F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4066" y="4315428"/>
            <a:ext cx="8698007" cy="995955"/>
          </a:xfrm>
          <a:prstGeom prst="rect">
            <a:avLst/>
          </a:prstGeom>
        </p:spPr>
      </p:pic>
      <p:pic>
        <p:nvPicPr>
          <p:cNvPr id="21" name="Immagine 20">
            <a:extLst>
              <a:ext uri="{FF2B5EF4-FFF2-40B4-BE49-F238E27FC236}">
                <a16:creationId xmlns:a16="http://schemas.microsoft.com/office/drawing/2014/main" id="{2622AC97-C459-4701-B918-1D8BD1A8A2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0761" y="5958157"/>
            <a:ext cx="6891879" cy="802791"/>
          </a:xfrm>
          <a:prstGeom prst="rect">
            <a:avLst/>
          </a:prstGeom>
        </p:spPr>
      </p:pic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A08BE37F-0D91-4AB1-9A89-A0AA9EB26C1C}"/>
              </a:ext>
            </a:extLst>
          </p:cNvPr>
          <p:cNvSpPr txBox="1"/>
          <p:nvPr/>
        </p:nvSpPr>
        <p:spPr>
          <a:xfrm>
            <a:off x="175405" y="5478714"/>
            <a:ext cx="9136546" cy="387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Fourth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case: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population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variances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it-IT" baseline="-25000" dirty="0">
                <a:solidFill>
                  <a:srgbClr val="002060"/>
                </a:solidFill>
                <a:sym typeface="Symbol" panose="05050102010706020507" pitchFamily="18" charset="2"/>
              </a:rPr>
              <a:t>1</a:t>
            </a:r>
            <a:r>
              <a:rPr lang="it-IT" baseline="30000" dirty="0">
                <a:solidFill>
                  <a:srgbClr val="002060"/>
                </a:solidFill>
                <a:sym typeface="Symbol" panose="05050102010706020507" pitchFamily="18" charset="2"/>
              </a:rPr>
              <a:t>2 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and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s</a:t>
            </a:r>
            <a:r>
              <a:rPr lang="it-IT" baseline="-25000" dirty="0">
                <a:solidFill>
                  <a:srgbClr val="002060"/>
                </a:solidFill>
                <a:sym typeface="Symbol" panose="05050102010706020507" pitchFamily="18" charset="2"/>
              </a:rPr>
              <a:t>2</a:t>
            </a:r>
            <a:r>
              <a:rPr lang="it-IT" baseline="30000" dirty="0">
                <a:solidFill>
                  <a:srgbClr val="002060"/>
                </a:solidFill>
                <a:sym typeface="Symbol" panose="05050102010706020507" pitchFamily="18" charset="2"/>
              </a:rPr>
              <a:t>2 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</a:t>
            </a:r>
            <a:r>
              <a:rPr lang="it-IT" baseline="30000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unknown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and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different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(Fisher-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Behrens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problem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9219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40FBDB79-7174-4315-87B3-CB7BB45D8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3536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6</a:t>
            </a:fld>
            <a:endParaRPr lang="it-IT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6330A6D2-B791-485B-A0AE-457D0F46FAA5}"/>
                  </a:ext>
                </a:extLst>
              </p:cNvPr>
              <p:cNvSpPr txBox="1"/>
              <p:nvPr/>
            </p:nvSpPr>
            <p:spPr>
              <a:xfrm>
                <a:off x="2193977" y="868815"/>
                <a:ext cx="2668230" cy="7171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t-IT" sz="2200" b="0" i="0" smtClean="0">
                          <a:latin typeface="Cambria Math" panose="02040503050406030204" pitchFamily="18" charset="0"/>
                        </a:rPr>
                        <m:t>P</m:t>
                      </m:r>
                      <m:r>
                        <a:rPr lang="it-IT" sz="22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it-IT" sz="2200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it-IT" sz="2200" b="0" i="0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m:rPr>
                          <m:sty m:val="p"/>
                        </m:rPr>
                        <a:rPr lang="it-IT" sz="2200" b="0" i="0" smtClean="0"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it-IT" sz="2200" b="0" i="0" smtClean="0">
                          <a:latin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it-IT" sz="2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it-IT" sz="2200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  <m:d>
                            <m:dPr>
                              <m:ctrlPr>
                                <a:rPr lang="it-IT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it-IT" sz="22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it-IT" sz="22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a:rPr lang="it-IT" sz="2200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it-IT" sz="2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it-IT" sz="22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it-IT" sz="2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it-IT" sz="2200" b="0" i="0" smtClean="0">
                              <a:latin typeface="Cambria Math" panose="02040503050406030204" pitchFamily="18" charset="0"/>
                            </a:rPr>
                            <m:t>P</m:t>
                          </m:r>
                          <m:r>
                            <a:rPr lang="it-IT" sz="2200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it-IT" sz="22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  <m:r>
                            <a:rPr lang="it-IT" sz="2200" b="0" i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it-IT" sz="2200" dirty="0"/>
              </a:p>
            </p:txBody>
          </p:sp>
        </mc:Choice>
        <mc:Fallback xmlns="">
          <p:sp>
            <p:nvSpPr>
              <p:cNvPr id="5" name="CasellaDiTesto 4">
                <a:extLst>
                  <a:ext uri="{FF2B5EF4-FFF2-40B4-BE49-F238E27FC236}">
                    <a16:creationId xmlns:a16="http://schemas.microsoft.com/office/drawing/2014/main" id="{6330A6D2-B791-485B-A0AE-457D0F46FA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3977" y="868815"/>
                <a:ext cx="2668230" cy="7171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sellaDiTesto 5">
            <a:extLst>
              <a:ext uri="{FF2B5EF4-FFF2-40B4-BE49-F238E27FC236}">
                <a16:creationId xmlns:a16="http://schemas.microsoft.com/office/drawing/2014/main" id="{9086AAFA-92F2-44CF-80F4-1A0A22659679}"/>
              </a:ext>
            </a:extLst>
          </p:cNvPr>
          <p:cNvSpPr txBox="1"/>
          <p:nvPr/>
        </p:nvSpPr>
        <p:spPr>
          <a:xfrm>
            <a:off x="231448" y="1046907"/>
            <a:ext cx="1852191" cy="387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Bayes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’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theorem</a:t>
            </a:r>
            <a:endParaRPr lang="it-IT" dirty="0">
              <a:solidFill>
                <a:srgbClr val="002060"/>
              </a:solidFill>
              <a:sym typeface="Symbol" panose="05050102010706020507" pitchFamily="18" charset="2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6C7E76E-6C79-4BD8-BC58-856F1591D79A}"/>
              </a:ext>
            </a:extLst>
          </p:cNvPr>
          <p:cNvSpPr txBox="1"/>
          <p:nvPr/>
        </p:nvSpPr>
        <p:spPr>
          <a:xfrm>
            <a:off x="6867326" y="717748"/>
            <a:ext cx="2101368" cy="1019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General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posterior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probability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density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function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for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mean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2F815056-3767-4099-BF5B-94411B84D7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4674" y="1929112"/>
            <a:ext cx="3247015" cy="8026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ttangolo 8">
                <a:extLst>
                  <a:ext uri="{FF2B5EF4-FFF2-40B4-BE49-F238E27FC236}">
                    <a16:creationId xmlns:a16="http://schemas.microsoft.com/office/drawing/2014/main" id="{D1BFD21E-5D65-475D-A44E-BE0B141CE8C0}"/>
                  </a:ext>
                </a:extLst>
              </p:cNvPr>
              <p:cNvSpPr/>
              <p:nvPr/>
            </p:nvSpPr>
            <p:spPr>
              <a:xfrm>
                <a:off x="8968694" y="812254"/>
                <a:ext cx="2658998" cy="8095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t-IT" sz="220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h</m:t>
                      </m:r>
                      <m:r>
                        <a:rPr lang="it-IT" sz="220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(</m:t>
                      </m:r>
                      <m:r>
                        <m:rPr>
                          <m:nor/>
                        </m:rPr>
                        <a:rPr lang="el-GR" sz="22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μ</m:t>
                      </m:r>
                      <m:r>
                        <a:rPr lang="it-IT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|</m:t>
                      </m:r>
                      <m:r>
                        <a:rPr lang="it-IT" sz="2200" b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𝐱</m:t>
                      </m:r>
                      <m:r>
                        <a:rPr lang="it-IT" sz="220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)=</m:t>
                      </m:r>
                      <m:f>
                        <m:fPr>
                          <m:ctrlPr>
                            <a:rPr lang="it-IT" sz="2200" i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it-IT" sz="220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h</m:t>
                          </m:r>
                          <m:d>
                            <m:dPr>
                              <m:ctrlPr>
                                <a:rPr lang="it-IT" sz="2200" i="1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l-GR" sz="2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μ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a:rPr lang="it-IT" sz="220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f</m:t>
                          </m:r>
                          <m:r>
                            <a:rPr lang="it-IT" sz="220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(</m:t>
                          </m:r>
                          <m:r>
                            <a:rPr lang="it-IT" sz="2200" b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𝐱</m:t>
                          </m:r>
                          <m:r>
                            <a:rPr lang="it-IT" sz="220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|</m:t>
                          </m:r>
                          <m:r>
                            <a:rPr lang="it-IT" sz="2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𝜇</m:t>
                          </m:r>
                          <m:r>
                            <a:rPr lang="it-IT" sz="220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it-IT" sz="220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f</m:t>
                          </m:r>
                          <m:r>
                            <m:rPr>
                              <m:nor/>
                            </m:rPr>
                            <a:rPr lang="it-IT" sz="220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it-IT" sz="2200" b="1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it-IT" sz="220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it-IT" sz="2200" dirty="0"/>
              </a:p>
            </p:txBody>
          </p:sp>
        </mc:Choice>
        <mc:Fallback xmlns="">
          <p:sp>
            <p:nvSpPr>
              <p:cNvPr id="9" name="Rettangolo 8">
                <a:extLst>
                  <a:ext uri="{FF2B5EF4-FFF2-40B4-BE49-F238E27FC236}">
                    <a16:creationId xmlns:a16="http://schemas.microsoft.com/office/drawing/2014/main" id="{D1BFD21E-5D65-475D-A44E-BE0B141CE8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8694" y="812254"/>
                <a:ext cx="2658998" cy="80951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Immagine 9">
            <a:extLst>
              <a:ext uri="{FF2B5EF4-FFF2-40B4-BE49-F238E27FC236}">
                <a16:creationId xmlns:a16="http://schemas.microsoft.com/office/drawing/2014/main" id="{2AA5AB32-DBBA-426D-A72B-9C93D03E03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34674" y="2992682"/>
            <a:ext cx="4295644" cy="87903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ttangolo 10">
                <a:extLst>
                  <a:ext uri="{FF2B5EF4-FFF2-40B4-BE49-F238E27FC236}">
                    <a16:creationId xmlns:a16="http://schemas.microsoft.com/office/drawing/2014/main" id="{A91EB173-270C-488C-B38E-74AC0785017A}"/>
                  </a:ext>
                </a:extLst>
              </p:cNvPr>
              <p:cNvSpPr/>
              <p:nvPr/>
            </p:nvSpPr>
            <p:spPr>
              <a:xfrm>
                <a:off x="231448" y="4523341"/>
                <a:ext cx="4433871" cy="6204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 sz="220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h</m:t>
                    </m:r>
                    <m:d>
                      <m:dPr>
                        <m:ctrlPr>
                          <a:rPr lang="it-IT" sz="22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l-GR" sz="220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μ</m:t>
                        </m:r>
                      </m:e>
                      <m:e>
                        <m:r>
                          <a:rPr lang="it-IT" sz="2200" b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𝐱</m:t>
                        </m:r>
                      </m:e>
                    </m:d>
                    <m:r>
                      <a:rPr lang="it-IT" sz="2200" b="1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</m:t>
                    </m:r>
                  </m:oMath>
                </a14:m>
                <a:r>
                  <a:rPr lang="it-IT" sz="2200" dirty="0"/>
                  <a:t> N(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t-IT" sz="2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it-IT" sz="2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𝑦</m:t>
                        </m:r>
                        <m:sSup>
                          <m:sSupPr>
                            <m:ctrlPr>
                              <a:rPr lang="it-IT" sz="22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it-IT" sz="22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  <m:sup>
                            <m:r>
                              <a:rPr lang="it-IT" sz="22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2 </m:t>
                            </m:r>
                          </m:sup>
                        </m:sSup>
                        <m:r>
                          <a:rPr lang="it-IT" sz="2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 </m:t>
                        </m:r>
                        <m:r>
                          <a:rPr lang="it-IT" sz="2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𝑎</m:t>
                        </m:r>
                        <m:r>
                          <a:rPr lang="it-IT" sz="2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</m:t>
                        </m:r>
                        <m:sSup>
                          <m:sSupPr>
                            <m:ctrlPr>
                              <a:rPr lang="it-IT" sz="22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it-IT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𝜎</m:t>
                            </m:r>
                          </m:e>
                          <m:sup>
                            <m:r>
                              <a:rPr lang="it-IT" sz="22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it-IT" sz="2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sSup>
                          <m:sSupPr>
                            <m:ctrlPr>
                              <a:rPr lang="it-IT" sz="22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it-IT" sz="22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  <m:sup>
                            <m:r>
                              <a:rPr lang="it-IT" sz="22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it-IT" sz="22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 </m:t>
                        </m:r>
                        <m:sSup>
                          <m:sSupPr>
                            <m:ctrlPr>
                              <a:rPr lang="it-IT" sz="22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it-IT" sz="2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𝜎</m:t>
                            </m:r>
                          </m:e>
                          <m:sup>
                            <m:r>
                              <a:rPr lang="it-IT" sz="22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it-IT" sz="220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,</m:t>
                    </m:r>
                    <m:f>
                      <m:fPr>
                        <m:ctrlPr>
                          <a:rPr lang="it-IT" sz="2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it-IT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it-IT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𝜎</m:t>
                            </m:r>
                          </m:e>
                          <m:sup>
                            <m:r>
                              <a:rPr lang="it-IT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it-IT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it-IT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  <m:sup>
                            <m:r>
                              <a:rPr lang="it-IT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it-IT" sz="22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it-IT" sz="2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𝜎</m:t>
                            </m:r>
                          </m:e>
                          <m:sup>
                            <m:r>
                              <a:rPr lang="it-IT" sz="22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  <m:r>
                          <a:rPr lang="it-IT" sz="2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+ </m:t>
                        </m:r>
                        <m:r>
                          <a:rPr lang="it-IT" sz="2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𝑛</m:t>
                        </m:r>
                        <m:sSup>
                          <m:sSupPr>
                            <m:ctrlPr>
                              <a:rPr lang="it-IT" sz="22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it-IT" sz="22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𝑏</m:t>
                            </m:r>
                          </m:e>
                          <m:sup>
                            <m:r>
                              <a:rPr lang="it-IT" sz="22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m:rPr>
                        <m:nor/>
                      </m:rPr>
                      <a:rPr lang="it-IT" sz="2200" b="0" i="0" smtClean="0">
                        <a:sym typeface="Symbol" panose="05050102010706020507" pitchFamily="18" charset="2"/>
                      </a:rPr>
                      <m:t>)</m:t>
                    </m:r>
                  </m:oMath>
                </a14:m>
                <a:endParaRPr lang="it-IT" sz="2200" dirty="0"/>
              </a:p>
            </p:txBody>
          </p:sp>
        </mc:Choice>
        <mc:Fallback xmlns="">
          <p:sp>
            <p:nvSpPr>
              <p:cNvPr id="11" name="Rettangolo 10">
                <a:extLst>
                  <a:ext uri="{FF2B5EF4-FFF2-40B4-BE49-F238E27FC236}">
                    <a16:creationId xmlns:a16="http://schemas.microsoft.com/office/drawing/2014/main" id="{A91EB173-270C-488C-B38E-74AC078501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48" y="4523341"/>
                <a:ext cx="4433871" cy="620491"/>
              </a:xfrm>
              <a:prstGeom prst="rect">
                <a:avLst/>
              </a:prstGeom>
              <a:blipFill>
                <a:blip r:embed="rId6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ttangolo 11">
            <a:extLst>
              <a:ext uri="{FF2B5EF4-FFF2-40B4-BE49-F238E27FC236}">
                <a16:creationId xmlns:a16="http://schemas.microsoft.com/office/drawing/2014/main" id="{2BE6A2EB-207A-4942-B3F3-0B55455279EF}"/>
              </a:ext>
            </a:extLst>
          </p:cNvPr>
          <p:cNvSpPr/>
          <p:nvPr/>
        </p:nvSpPr>
        <p:spPr>
          <a:xfrm>
            <a:off x="849749" y="153958"/>
            <a:ext cx="104925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Credible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interval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for a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mean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-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Bayesian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approach</a:t>
            </a:r>
            <a:endParaRPr lang="it-IT" sz="2200" b="1" dirty="0">
              <a:solidFill>
                <a:srgbClr val="FF0000"/>
              </a:solidFill>
            </a:endParaRP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FACBD992-FAF3-4AC7-A2EA-EB349F5F6BD7}"/>
              </a:ext>
            </a:extLst>
          </p:cNvPr>
          <p:cNvSpPr txBox="1"/>
          <p:nvPr/>
        </p:nvSpPr>
        <p:spPr>
          <a:xfrm>
            <a:off x="231448" y="1942426"/>
            <a:ext cx="2541720" cy="703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Prior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probability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density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function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for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mean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5CF0C20F-E838-48CE-8B58-ABE965FF142D}"/>
              </a:ext>
            </a:extLst>
          </p:cNvPr>
          <p:cNvSpPr txBox="1"/>
          <p:nvPr/>
        </p:nvSpPr>
        <p:spPr>
          <a:xfrm>
            <a:off x="231448" y="2852395"/>
            <a:ext cx="2541720" cy="1019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Conditional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probability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density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function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for the </a:t>
            </a:r>
            <a:r>
              <a:rPr lang="it-IT" b="1" dirty="0">
                <a:solidFill>
                  <a:srgbClr val="002060"/>
                </a:solidFill>
                <a:sym typeface="Symbol" panose="05050102010706020507" pitchFamily="18" charset="2"/>
              </a:rPr>
              <a:t>x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set of data</a:t>
            </a:r>
            <a:endParaRPr lang="it-IT" dirty="0">
              <a:solidFill>
                <a:srgbClr val="002060"/>
              </a:solidFill>
              <a:latin typeface="Symbol" panose="05050102010706020507" pitchFamily="18" charset="2"/>
              <a:sym typeface="Symbol" panose="05050102010706020507" pitchFamily="18" charset="2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17864013-AC59-4F4F-8034-87B0C2387089}"/>
              </a:ext>
            </a:extLst>
          </p:cNvPr>
          <p:cNvSpPr txBox="1"/>
          <p:nvPr/>
        </p:nvSpPr>
        <p:spPr>
          <a:xfrm>
            <a:off x="231448" y="4029151"/>
            <a:ext cx="5422903" cy="387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Posterior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probability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density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function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for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mean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ttangolo 17">
                <a:extLst>
                  <a:ext uri="{FF2B5EF4-FFF2-40B4-BE49-F238E27FC236}">
                    <a16:creationId xmlns:a16="http://schemas.microsoft.com/office/drawing/2014/main" id="{868E3FA9-D123-4A97-9408-B923FD75DADD}"/>
                  </a:ext>
                </a:extLst>
              </p:cNvPr>
              <p:cNvSpPr/>
              <p:nvPr/>
            </p:nvSpPr>
            <p:spPr>
              <a:xfrm>
                <a:off x="4405066" y="4544258"/>
                <a:ext cx="1510542" cy="6365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𝑦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= </m:t>
                      </m:r>
                      <m:nary>
                        <m:naryPr>
                          <m:chr m:val="∑"/>
                          <m:limLoc m:val="subSup"/>
                          <m:ctrlPr>
                            <a:rPr lang="it-IT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it-IT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𝑖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=1</m:t>
                          </m:r>
                        </m:sub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sym typeface="Symbol" panose="05050102010706020507" pitchFamily="18" charset="2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18" name="Rettangolo 17">
                <a:extLst>
                  <a:ext uri="{FF2B5EF4-FFF2-40B4-BE49-F238E27FC236}">
                    <a16:creationId xmlns:a16="http://schemas.microsoft.com/office/drawing/2014/main" id="{868E3FA9-D123-4A97-9408-B923FD75DA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066" y="4544258"/>
                <a:ext cx="1510542" cy="63658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ttangolo 16">
            <a:extLst>
              <a:ext uri="{FF2B5EF4-FFF2-40B4-BE49-F238E27FC236}">
                <a16:creationId xmlns:a16="http://schemas.microsoft.com/office/drawing/2014/main" id="{D9D88AE8-B604-4B24-9275-B889C22F5F4B}"/>
              </a:ext>
            </a:extLst>
          </p:cNvPr>
          <p:cNvSpPr/>
          <p:nvPr/>
        </p:nvSpPr>
        <p:spPr>
          <a:xfrm>
            <a:off x="231448" y="5448779"/>
            <a:ext cx="875211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solidFill>
                  <a:srgbClr val="002060"/>
                </a:solidFill>
              </a:rPr>
              <a:t>Special case: b = σ</a:t>
            </a:r>
            <a:endParaRPr lang="it-IT" dirty="0">
              <a:solidFill>
                <a:srgbClr val="002060"/>
              </a:solidFill>
            </a:endParaRPr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B471FC5E-1538-4802-B6B8-BB483CF3F0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1448" y="5831875"/>
            <a:ext cx="3286125" cy="89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777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2AECB40-31A9-4C3D-B532-B3439CE15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7</a:t>
            </a:fld>
            <a:endParaRPr lang="it-IT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D685E70-7D94-4B87-9F7D-1A289C04BA0C}"/>
              </a:ext>
            </a:extLst>
          </p:cNvPr>
          <p:cNvSpPr/>
          <p:nvPr/>
        </p:nvSpPr>
        <p:spPr>
          <a:xfrm>
            <a:off x="849749" y="153958"/>
            <a:ext cx="104925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Hypothesis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testing: single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mean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difference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between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two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means</a:t>
            </a:r>
            <a:endParaRPr lang="it-IT" sz="2200" b="1" dirty="0">
              <a:solidFill>
                <a:srgbClr val="FF0000"/>
              </a:solidFill>
            </a:endParaRPr>
          </a:p>
        </p:txBody>
      </p:sp>
      <p:pic>
        <p:nvPicPr>
          <p:cNvPr id="307" name="Immagine 306">
            <a:extLst>
              <a:ext uri="{FF2B5EF4-FFF2-40B4-BE49-F238E27FC236}">
                <a16:creationId xmlns:a16="http://schemas.microsoft.com/office/drawing/2014/main" id="{B67317D9-6EF5-4DD1-BB9A-C37B8492C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455" y="1167961"/>
            <a:ext cx="5633398" cy="2928178"/>
          </a:xfrm>
          <a:prstGeom prst="rect">
            <a:avLst/>
          </a:prstGeom>
        </p:spPr>
      </p:pic>
      <p:pic>
        <p:nvPicPr>
          <p:cNvPr id="308" name="Immagine 307">
            <a:extLst>
              <a:ext uri="{FF2B5EF4-FFF2-40B4-BE49-F238E27FC236}">
                <a16:creationId xmlns:a16="http://schemas.microsoft.com/office/drawing/2014/main" id="{C23081A6-3CED-419A-85FA-8A6CFEFBC2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4860" y="1195954"/>
            <a:ext cx="6291927" cy="4171250"/>
          </a:xfrm>
          <a:prstGeom prst="rect">
            <a:avLst/>
          </a:prstGeom>
        </p:spPr>
      </p:pic>
      <p:sp>
        <p:nvSpPr>
          <p:cNvPr id="309" name="Rettangolo 308">
            <a:extLst>
              <a:ext uri="{FF2B5EF4-FFF2-40B4-BE49-F238E27FC236}">
                <a16:creationId xmlns:a16="http://schemas.microsoft.com/office/drawing/2014/main" id="{4B5C7D4E-06E8-43F7-8C25-73E99F060674}"/>
              </a:ext>
            </a:extLst>
          </p:cNvPr>
          <p:cNvSpPr/>
          <p:nvPr/>
        </p:nvSpPr>
        <p:spPr>
          <a:xfrm>
            <a:off x="199455" y="772369"/>
            <a:ext cx="4802251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Comparison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of a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mean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with a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known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value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310" name="Rettangolo 309">
            <a:extLst>
              <a:ext uri="{FF2B5EF4-FFF2-40B4-BE49-F238E27FC236}">
                <a16:creationId xmlns:a16="http://schemas.microsoft.com/office/drawing/2014/main" id="{210EF13C-FD8C-4B8E-BC86-BCB2096901EC}"/>
              </a:ext>
            </a:extLst>
          </p:cNvPr>
          <p:cNvSpPr/>
          <p:nvPr/>
        </p:nvSpPr>
        <p:spPr>
          <a:xfrm>
            <a:off x="5804860" y="773405"/>
            <a:ext cx="4802251" cy="390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Comparison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between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two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means</a:t>
            </a:r>
            <a:endParaRPr lang="en-US" dirty="0">
              <a:solidFill>
                <a:srgbClr val="003366"/>
              </a:solidFill>
            </a:endParaRPr>
          </a:p>
        </p:txBody>
      </p:sp>
      <p:graphicFrame>
        <p:nvGraphicFramePr>
          <p:cNvPr id="463" name="Object 6">
            <a:extLst>
              <a:ext uri="{FF2B5EF4-FFF2-40B4-BE49-F238E27FC236}">
                <a16:creationId xmlns:a16="http://schemas.microsoft.com/office/drawing/2014/main" id="{E324DC7C-CD25-4B66-8476-5EAF09591B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3435088"/>
              </p:ext>
            </p:extLst>
          </p:nvPr>
        </p:nvGraphicFramePr>
        <p:xfrm>
          <a:off x="8154955" y="5781934"/>
          <a:ext cx="3870970" cy="5569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4762500" imgH="685800" progId="Equation.3">
                  <p:embed/>
                </p:oleObj>
              </mc:Choice>
              <mc:Fallback>
                <p:oleObj r:id="rId4" imgW="4762500" imgH="685800" progId="Equation.3">
                  <p:embed/>
                  <p:pic>
                    <p:nvPicPr>
                      <p:cNvPr id="14" name="Object 6">
                        <a:extLst>
                          <a:ext uri="{FF2B5EF4-FFF2-40B4-BE49-F238E27FC236}">
                            <a16:creationId xmlns:a16="http://schemas.microsoft.com/office/drawing/2014/main" id="{4C602462-B64A-4551-981E-11966C763A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54955" y="5781934"/>
                        <a:ext cx="3870970" cy="556989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4" name="Object 8">
            <a:extLst>
              <a:ext uri="{FF2B5EF4-FFF2-40B4-BE49-F238E27FC236}">
                <a16:creationId xmlns:a16="http://schemas.microsoft.com/office/drawing/2014/main" id="{4AF8E433-A970-4326-9626-7742FE3E49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559827"/>
              </p:ext>
            </p:extLst>
          </p:nvPr>
        </p:nvGraphicFramePr>
        <p:xfrm>
          <a:off x="5898167" y="5781934"/>
          <a:ext cx="1986199" cy="547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6" imgW="2298700" imgH="584200" progId="Equation.3">
                  <p:embed/>
                </p:oleObj>
              </mc:Choice>
              <mc:Fallback>
                <p:oleObj r:id="rId6" imgW="2298700" imgH="584200" progId="Equation.3">
                  <p:embed/>
                  <p:pic>
                    <p:nvPicPr>
                      <p:cNvPr id="12" name="Object 8">
                        <a:extLst>
                          <a:ext uri="{FF2B5EF4-FFF2-40B4-BE49-F238E27FC236}">
                            <a16:creationId xmlns:a16="http://schemas.microsoft.com/office/drawing/2014/main" id="{67807F10-FCD0-4E51-B71A-95C2D7F597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8167" y="5781934"/>
                        <a:ext cx="1986199" cy="54753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7527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9A58AF01-823C-4C33-BE37-A8047704B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8</a:t>
            </a:fld>
            <a:endParaRPr lang="it-IT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C6C470E-1CA7-4812-AC38-97EB919F4720}"/>
              </a:ext>
            </a:extLst>
          </p:cNvPr>
          <p:cNvSpPr/>
          <p:nvPr/>
        </p:nvSpPr>
        <p:spPr>
          <a:xfrm>
            <a:off x="849749" y="153958"/>
            <a:ext cx="104925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Hypothesis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testing: single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variance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,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difference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between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two</a:t>
            </a:r>
            <a:r>
              <a:rPr lang="it-IT" sz="2200" b="1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it-IT" sz="2200" b="1" dirty="0" err="1">
                <a:solidFill>
                  <a:srgbClr val="FF0000"/>
                </a:solidFill>
                <a:sym typeface="Symbol" panose="05050102010706020507" pitchFamily="18" charset="2"/>
              </a:rPr>
              <a:t>variances</a:t>
            </a:r>
            <a:endParaRPr lang="it-IT" sz="2200" b="1" dirty="0">
              <a:solidFill>
                <a:srgbClr val="FF0000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A3435C7-0FCA-4A21-99DC-4375EE52FF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4605" y="1042956"/>
            <a:ext cx="6720530" cy="2186940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2D40039F-77E5-44C6-AF0C-92371E83791A}"/>
              </a:ext>
            </a:extLst>
          </p:cNvPr>
          <p:cNvSpPr/>
          <p:nvPr/>
        </p:nvSpPr>
        <p:spPr>
          <a:xfrm>
            <a:off x="68998" y="1069288"/>
            <a:ext cx="3035607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Comparison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of a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variance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with a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known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value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endParaRPr lang="en-US" dirty="0">
              <a:solidFill>
                <a:srgbClr val="003366"/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09D4DA28-DB3B-4DA1-BB48-81E4B70E77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4605" y="3847824"/>
            <a:ext cx="6972456" cy="2338353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2016F0BA-18AD-4502-A534-CD32E042B26A}"/>
              </a:ext>
            </a:extLst>
          </p:cNvPr>
          <p:cNvSpPr/>
          <p:nvPr/>
        </p:nvSpPr>
        <p:spPr>
          <a:xfrm>
            <a:off x="68998" y="3847824"/>
            <a:ext cx="2879476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Comparison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between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two</a:t>
            </a:r>
            <a:r>
              <a:rPr lang="it-IT" dirty="0">
                <a:solidFill>
                  <a:srgbClr val="003366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3366"/>
                </a:solidFill>
                <a:sym typeface="Symbol" panose="05050102010706020507" pitchFamily="18" charset="2"/>
              </a:rPr>
              <a:t>variances</a:t>
            </a:r>
            <a:endParaRPr lang="en-US" dirty="0">
              <a:solidFill>
                <a:srgbClr val="003366"/>
              </a:solidFill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A3585EC1-1556-4130-8FE0-D615E986120D}"/>
              </a:ext>
            </a:extLst>
          </p:cNvPr>
          <p:cNvSpPr txBox="1"/>
          <p:nvPr/>
        </p:nvSpPr>
        <p:spPr>
          <a:xfrm>
            <a:off x="3118338" y="6161016"/>
            <a:ext cx="6349124" cy="357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en-US" sz="1600" dirty="0">
                <a:solidFill>
                  <a:srgbClr val="FF0000"/>
                </a:solidFill>
              </a:rPr>
              <a:t>Note that s</a:t>
            </a:r>
            <a:r>
              <a:rPr lang="en-US" sz="1600" baseline="30000" dirty="0">
                <a:solidFill>
                  <a:srgbClr val="FF0000"/>
                </a:solidFill>
              </a:rPr>
              <a:t>2</a:t>
            </a:r>
            <a:r>
              <a:rPr lang="en-US" sz="1600" baseline="-25000" dirty="0">
                <a:solidFill>
                  <a:srgbClr val="FF0000"/>
                </a:solidFill>
              </a:rPr>
              <a:t>num</a:t>
            </a:r>
            <a:r>
              <a:rPr lang="en-US" sz="1600" dirty="0">
                <a:solidFill>
                  <a:srgbClr val="FF0000"/>
                </a:solidFill>
              </a:rPr>
              <a:t> and s</a:t>
            </a:r>
            <a:r>
              <a:rPr lang="en-US" sz="1600" baseline="30000" dirty="0">
                <a:solidFill>
                  <a:srgbClr val="FF0000"/>
                </a:solidFill>
              </a:rPr>
              <a:t>2</a:t>
            </a:r>
            <a:r>
              <a:rPr lang="en-US" sz="1600" baseline="-25000" dirty="0">
                <a:solidFill>
                  <a:srgbClr val="FF0000"/>
                </a:solidFill>
              </a:rPr>
              <a:t>den</a:t>
            </a:r>
            <a:r>
              <a:rPr lang="en-US" sz="1600" dirty="0">
                <a:solidFill>
                  <a:srgbClr val="FF0000"/>
                </a:solidFill>
              </a:rPr>
              <a:t> are chosen so that s</a:t>
            </a:r>
            <a:r>
              <a:rPr lang="en-US" sz="1600" baseline="30000" dirty="0">
                <a:solidFill>
                  <a:srgbClr val="FF0000"/>
                </a:solidFill>
              </a:rPr>
              <a:t>2</a:t>
            </a:r>
            <a:r>
              <a:rPr lang="en-US" sz="1600" baseline="-25000" dirty="0">
                <a:solidFill>
                  <a:srgbClr val="FF0000"/>
                </a:solidFill>
              </a:rPr>
              <a:t>num</a:t>
            </a:r>
            <a:r>
              <a:rPr lang="en-US" sz="1600" dirty="0">
                <a:solidFill>
                  <a:srgbClr val="FF0000"/>
                </a:solidFill>
              </a:rPr>
              <a:t> &gt;  s</a:t>
            </a:r>
            <a:r>
              <a:rPr lang="en-US" sz="1600" baseline="30000" dirty="0">
                <a:solidFill>
                  <a:srgbClr val="FF0000"/>
                </a:solidFill>
              </a:rPr>
              <a:t>2</a:t>
            </a:r>
            <a:r>
              <a:rPr lang="en-US" sz="1600" baseline="-25000" dirty="0">
                <a:solidFill>
                  <a:srgbClr val="FF0000"/>
                </a:solidFill>
              </a:rPr>
              <a:t>den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5798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id="{54A5E12C-F2DB-453A-8681-4A3F7D72A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6047CF72-88AE-42E3-9158-D8B1E1F38CE4}" type="slidenum">
              <a:rPr lang="it-IT" smtClean="0"/>
              <a:t>9</a:t>
            </a:fld>
            <a:endParaRPr lang="it-IT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40EEF2EF-D141-4C4B-9E12-DBE06ED53D94}"/>
              </a:ext>
            </a:extLst>
          </p:cNvPr>
          <p:cNvSpPr/>
          <p:nvPr/>
        </p:nvSpPr>
        <p:spPr>
          <a:xfrm>
            <a:off x="3018522" y="136525"/>
            <a:ext cx="6154955" cy="4563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sz="2200" b="1" dirty="0">
                <a:solidFill>
                  <a:srgbClr val="FF0000"/>
                </a:solidFill>
              </a:rPr>
              <a:t>Two one-</a:t>
            </a:r>
            <a:r>
              <a:rPr lang="it-IT" sz="2200" b="1" dirty="0" err="1">
                <a:solidFill>
                  <a:srgbClr val="FF0000"/>
                </a:solidFill>
              </a:rPr>
              <a:t>sided</a:t>
            </a:r>
            <a:r>
              <a:rPr lang="it-IT" sz="2200" b="1" dirty="0">
                <a:solidFill>
                  <a:srgbClr val="FF0000"/>
                </a:solidFill>
              </a:rPr>
              <a:t> t-test (TOST) for </a:t>
            </a:r>
            <a:r>
              <a:rPr lang="it-IT" sz="2200" b="1" dirty="0" err="1">
                <a:solidFill>
                  <a:srgbClr val="FF0000"/>
                </a:solidFill>
              </a:rPr>
              <a:t>equivalence</a:t>
            </a:r>
            <a:r>
              <a:rPr lang="it-IT" sz="2200" b="1" dirty="0">
                <a:solidFill>
                  <a:srgbClr val="FF0000"/>
                </a:solidFill>
              </a:rPr>
              <a:t> testing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838D2D2-5A0D-422E-9688-4AF281835BD9}"/>
              </a:ext>
            </a:extLst>
          </p:cNvPr>
          <p:cNvSpPr txBox="1"/>
          <p:nvPr/>
        </p:nvSpPr>
        <p:spPr>
          <a:xfrm>
            <a:off x="250051" y="2095753"/>
            <a:ext cx="7531680" cy="390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Confidence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intervals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(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significance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level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= 2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a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) to be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compared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with –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q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/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q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limits</a:t>
            </a:r>
            <a:endParaRPr lang="it-IT" dirty="0">
              <a:solidFill>
                <a:srgbClr val="002060"/>
              </a:solidFill>
              <a:sym typeface="Symbol" panose="05050102010706020507" pitchFamily="18" charset="2"/>
            </a:endParaRPr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0A297F56-B1EA-400C-AE03-FEF17E2CC0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622368"/>
              </p:ext>
            </p:extLst>
          </p:nvPr>
        </p:nvGraphicFramePr>
        <p:xfrm>
          <a:off x="375589" y="883302"/>
          <a:ext cx="1776412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2" imgW="1002865" imgH="253890" progId="Equation.3">
                  <p:embed/>
                </p:oleObj>
              </mc:Choice>
              <mc:Fallback>
                <p:oleObj name="Equazione" r:id="rId2" imgW="1002865" imgH="253890" progId="Equation.3">
                  <p:embed/>
                  <p:pic>
                    <p:nvPicPr>
                      <p:cNvPr id="6" name="Object 2">
                        <a:extLst>
                          <a:ext uri="{FF2B5EF4-FFF2-40B4-BE49-F238E27FC236}">
                            <a16:creationId xmlns:a16="http://schemas.microsoft.com/office/drawing/2014/main" id="{B847F1F1-0952-4F33-A174-B219ACF4A8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589" y="883302"/>
                        <a:ext cx="1776412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BDE3047-1A06-4A32-91EF-0AF1AE2D652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9146472"/>
              </p:ext>
            </p:extLst>
          </p:nvPr>
        </p:nvGraphicFramePr>
        <p:xfrm>
          <a:off x="369368" y="1407858"/>
          <a:ext cx="1730375" cy="449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zione" r:id="rId4" imgW="977476" imgH="253890" progId="Equation.3">
                  <p:embed/>
                </p:oleObj>
              </mc:Choice>
              <mc:Fallback>
                <p:oleObj name="Equazione" r:id="rId4" imgW="977476" imgH="253890" progId="Equation.3">
                  <p:embed/>
                  <p:pic>
                    <p:nvPicPr>
                      <p:cNvPr id="7" name="Object 5">
                        <a:extLst>
                          <a:ext uri="{FF2B5EF4-FFF2-40B4-BE49-F238E27FC236}">
                            <a16:creationId xmlns:a16="http://schemas.microsoft.com/office/drawing/2014/main" id="{49487FF0-EB27-459B-B5CE-9E531C7F18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368" y="1407858"/>
                        <a:ext cx="1730375" cy="449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92A3A607-01E1-4C0E-84B9-12386951FD1F}"/>
              </a:ext>
            </a:extLst>
          </p:cNvPr>
          <p:cNvSpPr txBox="1"/>
          <p:nvPr/>
        </p:nvSpPr>
        <p:spPr>
          <a:xfrm>
            <a:off x="2304445" y="941184"/>
            <a:ext cx="184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err="1">
                <a:solidFill>
                  <a:srgbClr val="002060"/>
                </a:solidFill>
              </a:rPr>
              <a:t>not</a:t>
            </a:r>
            <a:r>
              <a:rPr lang="it-IT" sz="2000" dirty="0">
                <a:solidFill>
                  <a:srgbClr val="002060"/>
                </a:solidFill>
              </a:rPr>
              <a:t> </a:t>
            </a:r>
            <a:r>
              <a:rPr lang="it-IT" sz="2000" b="1" i="1" dirty="0" err="1">
                <a:solidFill>
                  <a:srgbClr val="002060"/>
                </a:solidFill>
              </a:rPr>
              <a:t>equivalent</a:t>
            </a:r>
            <a:endParaRPr lang="it-IT" sz="2000" b="1" i="1" dirty="0">
              <a:solidFill>
                <a:srgbClr val="002060"/>
              </a:solidFill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11A07DC6-32C2-4670-A802-B037C4A09302}"/>
              </a:ext>
            </a:extLst>
          </p:cNvPr>
          <p:cNvSpPr txBox="1"/>
          <p:nvPr/>
        </p:nvSpPr>
        <p:spPr>
          <a:xfrm>
            <a:off x="2099743" y="1455583"/>
            <a:ext cx="184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dirty="0" err="1">
                <a:solidFill>
                  <a:srgbClr val="002060"/>
                </a:solidFill>
              </a:rPr>
              <a:t>equivalent</a:t>
            </a:r>
            <a:endParaRPr lang="it-IT" sz="2000" b="1" i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Oggetto 4">
                <a:extLst>
                  <a:ext uri="{FF2B5EF4-FFF2-40B4-BE49-F238E27FC236}">
                    <a16:creationId xmlns:a16="http://schemas.microsoft.com/office/drawing/2014/main" id="{FCCAA6F7-954A-4DC3-804F-84BC920A49B3}"/>
                  </a:ext>
                </a:extLst>
              </p:cNvPr>
              <p:cNvSpPr txBox="1"/>
              <p:nvPr/>
            </p:nvSpPr>
            <p:spPr bwMode="auto">
              <a:xfrm>
                <a:off x="1126193" y="2617607"/>
                <a:ext cx="4865864" cy="1049338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it-IT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̄"/>
                                  <m:ctrlP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t-IT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̄"/>
                                  <m:ctrlP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it-IT" sz="2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sSub>
                        <m:sSubPr>
                          <m:ctrlPr>
                            <a:rPr lang="it-IT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it-IT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it-IT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t-IT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it-IT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it-IT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d>
                            <m:dPr>
                              <m:ctrlP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it-IT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it-IT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b>
                                      <m:r>
                                        <a:rPr lang="it-IT" sz="22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rad>
                    </m:oMath>
                  </m:oMathPara>
                </a14:m>
                <a:endParaRPr lang="it-IT" sz="2200" dirty="0"/>
              </a:p>
            </p:txBody>
          </p:sp>
        </mc:Choice>
        <mc:Fallback xmlns="">
          <p:sp>
            <p:nvSpPr>
              <p:cNvPr id="9" name="Oggetto 4">
                <a:extLst>
                  <a:ext uri="{FF2B5EF4-FFF2-40B4-BE49-F238E27FC236}">
                    <a16:creationId xmlns:a16="http://schemas.microsoft.com/office/drawing/2014/main" id="{FCCAA6F7-954A-4DC3-804F-84BC920A49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26193" y="2617607"/>
                <a:ext cx="4865864" cy="104933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asellaDiTesto 9">
            <a:extLst>
              <a:ext uri="{FF2B5EF4-FFF2-40B4-BE49-F238E27FC236}">
                <a16:creationId xmlns:a16="http://schemas.microsoft.com/office/drawing/2014/main" id="{C82D121E-1EB4-4085-B6A5-C40D31A44063}"/>
              </a:ext>
            </a:extLst>
          </p:cNvPr>
          <p:cNvSpPr txBox="1"/>
          <p:nvPr/>
        </p:nvSpPr>
        <p:spPr>
          <a:xfrm>
            <a:off x="250050" y="2998757"/>
            <a:ext cx="972259" cy="390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Case 3</a:t>
            </a:r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06689DFF-57A9-4E8D-9643-BEB4414087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59821" y="2891666"/>
            <a:ext cx="2613655" cy="742278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A201221D-6BE9-4D20-A485-8656A5054771}"/>
              </a:ext>
            </a:extLst>
          </p:cNvPr>
          <p:cNvSpPr txBox="1"/>
          <p:nvPr/>
        </p:nvSpPr>
        <p:spPr>
          <a:xfrm>
            <a:off x="250050" y="4244608"/>
            <a:ext cx="972259" cy="390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Case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ggetto 7">
                <a:extLst>
                  <a:ext uri="{FF2B5EF4-FFF2-40B4-BE49-F238E27FC236}">
                    <a16:creationId xmlns:a16="http://schemas.microsoft.com/office/drawing/2014/main" id="{0BD5A896-61E5-4F20-853A-C1297C34F2AE}"/>
                  </a:ext>
                </a:extLst>
              </p:cNvPr>
              <p:cNvSpPr txBox="1"/>
              <p:nvPr/>
            </p:nvSpPr>
            <p:spPr bwMode="auto">
              <a:xfrm>
                <a:off x="1126193" y="3825293"/>
                <a:ext cx="5114220" cy="1449212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it-IT" sz="22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̄"/>
                                  <m:ctrlP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it-IT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̄"/>
                                  <m:ctrlP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e>
                            <m:sub>
                              <m: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it-IT" sz="22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±</m:t>
                      </m:r>
                      <m:sSub>
                        <m:sSubPr>
                          <m:ctrlPr>
                            <a:rPr lang="it-IT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it-IT" sz="22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it-IT" sz="22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it-IT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nor/>
                            </m:rPr>
                            <a:rPr lang="it-IT" sz="2200" b="0" i="0" smtClean="0">
                              <a:solidFill>
                                <a:srgbClr val="000000"/>
                              </a:solidFill>
                              <a:latin typeface="Symbol" panose="05050102010706020507" pitchFamily="18" charset="2"/>
                            </a:rPr>
                            <m:t>n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it-IT" sz="22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it-IT" sz="22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sz="22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it-IT" sz="22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it-IT" sz="22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it-IT" sz="22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it-IT" sz="22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it-IT" sz="220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it-IT" sz="22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it-IT" sz="22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it-IT" sz="2200" b="0" i="1" smtClean="0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it-IT" sz="22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it-IT" sz="2200" dirty="0"/>
              </a:p>
            </p:txBody>
          </p:sp>
        </mc:Choice>
        <mc:Fallback xmlns="">
          <p:sp>
            <p:nvSpPr>
              <p:cNvPr id="13" name="Oggetto 7">
                <a:extLst>
                  <a:ext uri="{FF2B5EF4-FFF2-40B4-BE49-F238E27FC236}">
                    <a16:creationId xmlns:a16="http://schemas.microsoft.com/office/drawing/2014/main" id="{0BD5A896-61E5-4F20-853A-C1297C34F2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26193" y="3825293"/>
                <a:ext cx="5114220" cy="144921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4" name="Object 6">
            <a:extLst>
              <a:ext uri="{FF2B5EF4-FFF2-40B4-BE49-F238E27FC236}">
                <a16:creationId xmlns:a16="http://schemas.microsoft.com/office/drawing/2014/main" id="{AB4A5998-AC4B-4031-AEB1-CE0591C584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9316531"/>
              </p:ext>
            </p:extLst>
          </p:nvPr>
        </p:nvGraphicFramePr>
        <p:xfrm>
          <a:off x="5484524" y="4063015"/>
          <a:ext cx="4913046" cy="7069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0" imgW="4762500" imgH="685800" progId="Equation.3">
                  <p:embed/>
                </p:oleObj>
              </mc:Choice>
              <mc:Fallback>
                <p:oleObj r:id="rId10" imgW="4762500" imgH="685800" progId="Equation.3">
                  <p:embed/>
                  <p:pic>
                    <p:nvPicPr>
                      <p:cNvPr id="463" name="Object 6">
                        <a:extLst>
                          <a:ext uri="{FF2B5EF4-FFF2-40B4-BE49-F238E27FC236}">
                            <a16:creationId xmlns:a16="http://schemas.microsoft.com/office/drawing/2014/main" id="{E324DC7C-CD25-4B66-8476-5EAF09591B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4524" y="4063015"/>
                        <a:ext cx="4913046" cy="7069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Immagine 14">
            <a:extLst>
              <a:ext uri="{FF2B5EF4-FFF2-40B4-BE49-F238E27FC236}">
                <a16:creationId xmlns:a16="http://schemas.microsoft.com/office/drawing/2014/main" id="{4CA6EE73-B860-4F9D-BB55-35FA18259B7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94274" y="5537300"/>
            <a:ext cx="6057900" cy="1285875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7AFC0D07-BD34-4B6D-8A7A-A7A7D2D3B2D9}"/>
              </a:ext>
            </a:extLst>
          </p:cNvPr>
          <p:cNvSpPr txBox="1"/>
          <p:nvPr/>
        </p:nvSpPr>
        <p:spPr>
          <a:xfrm>
            <a:off x="173906" y="5210849"/>
            <a:ext cx="5922094" cy="390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Evaluation of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q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as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a </a:t>
            </a:r>
            <a:r>
              <a:rPr lang="it-IT" dirty="0" err="1">
                <a:solidFill>
                  <a:srgbClr val="002060"/>
                </a:solidFill>
                <a:sym typeface="Symbol" panose="05050102010706020507" pitchFamily="18" charset="2"/>
              </a:rPr>
              <a:t>function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 of 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d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a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</a:t>
            </a:r>
            <a:r>
              <a:rPr lang="it-IT" dirty="0">
                <a:solidFill>
                  <a:srgbClr val="002060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 b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 s*, n</a:t>
            </a:r>
            <a:r>
              <a:rPr lang="it-IT" baseline="-25000" dirty="0">
                <a:solidFill>
                  <a:srgbClr val="002060"/>
                </a:solidFill>
                <a:sym typeface="Symbol" panose="05050102010706020507" pitchFamily="18" charset="2"/>
              </a:rPr>
              <a:t>1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, n</a:t>
            </a:r>
            <a:r>
              <a:rPr lang="it-IT" baseline="-25000" dirty="0">
                <a:solidFill>
                  <a:srgbClr val="002060"/>
                </a:solidFill>
                <a:sym typeface="Symbol" panose="05050102010706020507" pitchFamily="18" charset="2"/>
              </a:rPr>
              <a:t>2 </a:t>
            </a:r>
            <a:r>
              <a:rPr lang="it-IT" dirty="0">
                <a:solidFill>
                  <a:srgbClr val="002060"/>
                </a:solidFill>
                <a:sym typeface="Symbol" panose="05050102010706020507" pitchFamily="18" charset="2"/>
              </a:rPr>
              <a:t>(case 3)</a:t>
            </a:r>
          </a:p>
        </p:txBody>
      </p:sp>
      <p:pic>
        <p:nvPicPr>
          <p:cNvPr id="17" name="Immagine 16">
            <a:extLst>
              <a:ext uri="{FF2B5EF4-FFF2-40B4-BE49-F238E27FC236}">
                <a16:creationId xmlns:a16="http://schemas.microsoft.com/office/drawing/2014/main" id="{AC49C2DB-641D-46E6-A36B-05518FD3A45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099275" y="5775597"/>
            <a:ext cx="1904766" cy="809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422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</TotalTime>
  <Words>1519</Words>
  <Application>Microsoft Office PowerPoint</Application>
  <PresentationFormat>Widescreen</PresentationFormat>
  <Paragraphs>231</Paragraphs>
  <Slides>18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3</vt:i4>
      </vt:variant>
      <vt:variant>
        <vt:lpstr>Titoli diapositive</vt:lpstr>
      </vt:variant>
      <vt:variant>
        <vt:i4>18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Comic Sans MS</vt:lpstr>
      <vt:lpstr>Symbol</vt:lpstr>
      <vt:lpstr>Times New Roman</vt:lpstr>
      <vt:lpstr>Wingdings</vt:lpstr>
      <vt:lpstr>Tema di Office</vt:lpstr>
      <vt:lpstr>Equation.3</vt:lpstr>
      <vt:lpstr>Microsoft Equation 3.0</vt:lpstr>
      <vt:lpstr>Equazione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Ilario Losito</dc:creator>
  <cp:lastModifiedBy>Ilario Losito</cp:lastModifiedBy>
  <cp:revision>122</cp:revision>
  <dcterms:created xsi:type="dcterms:W3CDTF">2020-04-14T18:03:15Z</dcterms:created>
  <dcterms:modified xsi:type="dcterms:W3CDTF">2025-05-10T17:52:24Z</dcterms:modified>
</cp:coreProperties>
</file>